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67" r:id="rId3"/>
    <p:sldId id="275" r:id="rId4"/>
    <p:sldId id="273" r:id="rId5"/>
    <p:sldId id="286" r:id="rId6"/>
    <p:sldId id="287" r:id="rId7"/>
    <p:sldId id="288" r:id="rId8"/>
    <p:sldId id="289" r:id="rId9"/>
    <p:sldId id="274" r:id="rId10"/>
    <p:sldId id="278" r:id="rId11"/>
    <p:sldId id="276" r:id="rId12"/>
    <p:sldId id="279" r:id="rId13"/>
    <p:sldId id="280" r:id="rId14"/>
    <p:sldId id="277" r:id="rId15"/>
    <p:sldId id="281" r:id="rId16"/>
    <p:sldId id="282" r:id="rId17"/>
    <p:sldId id="283" r:id="rId18"/>
    <p:sldId id="284" r:id="rId19"/>
    <p:sldId id="285" r:id="rId20"/>
    <p:sldId id="293" r:id="rId21"/>
    <p:sldId id="290" r:id="rId22"/>
    <p:sldId id="292" r:id="rId23"/>
    <p:sldId id="294" r:id="rId24"/>
    <p:sldId id="295" r:id="rId25"/>
    <p:sldId id="296" r:id="rId26"/>
    <p:sldId id="291" r:id="rId27"/>
    <p:sldId id="298" r:id="rId28"/>
    <p:sldId id="299" r:id="rId29"/>
    <p:sldId id="306" r:id="rId30"/>
    <p:sldId id="300" r:id="rId31"/>
    <p:sldId id="301" r:id="rId32"/>
    <p:sldId id="302" r:id="rId33"/>
    <p:sldId id="303" r:id="rId34"/>
    <p:sldId id="304" r:id="rId35"/>
    <p:sldId id="305" r:id="rId36"/>
    <p:sldId id="308" r:id="rId37"/>
    <p:sldId id="307" r:id="rId38"/>
    <p:sldId id="297" r:id="rId39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81A258AE-D902-47BA-A0DB-3AEBDE9895B6}">
          <p14:sldIdLst>
            <p14:sldId id="257"/>
            <p14:sldId id="267"/>
            <p14:sldId id="275"/>
            <p14:sldId id="273"/>
            <p14:sldId id="286"/>
            <p14:sldId id="287"/>
            <p14:sldId id="288"/>
            <p14:sldId id="289"/>
            <p14:sldId id="274"/>
            <p14:sldId id="278"/>
            <p14:sldId id="276"/>
            <p14:sldId id="279"/>
            <p14:sldId id="280"/>
            <p14:sldId id="277"/>
            <p14:sldId id="281"/>
            <p14:sldId id="282"/>
            <p14:sldId id="283"/>
            <p14:sldId id="284"/>
            <p14:sldId id="285"/>
            <p14:sldId id="293"/>
            <p14:sldId id="290"/>
            <p14:sldId id="292"/>
            <p14:sldId id="294"/>
            <p14:sldId id="295"/>
            <p14:sldId id="296"/>
            <p14:sldId id="291"/>
            <p14:sldId id="298"/>
            <p14:sldId id="299"/>
            <p14:sldId id="306"/>
            <p14:sldId id="300"/>
            <p14:sldId id="301"/>
            <p14:sldId id="302"/>
            <p14:sldId id="303"/>
            <p14:sldId id="304"/>
            <p14:sldId id="305"/>
            <p14:sldId id="308"/>
            <p14:sldId id="30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 K" initials="TK" lastIdx="1" clrIdx="0">
    <p:extLst>
      <p:ext uri="{19B8F6BF-5375-455C-9EA6-DF929625EA0E}">
        <p15:presenceInfo xmlns:p15="http://schemas.microsoft.com/office/powerpoint/2012/main" userId="ba179716652949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0" autoAdjust="0"/>
  </p:normalViewPr>
  <p:slideViewPr>
    <p:cSldViewPr snapToGrid="0">
      <p:cViewPr>
        <p:scale>
          <a:sx n="80" d="100"/>
          <a:sy n="80" d="100"/>
        </p:scale>
        <p:origin x="78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BCAE1-2E64-4EBF-98BB-68F67AE50E6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096D809-564C-4EF0-8202-27003E38F55B}">
      <dgm:prSet phldrT="[Metin]" custT="1"/>
      <dgm:spPr>
        <a:solidFill>
          <a:schemeClr val="accent6">
            <a:lumMod val="75000"/>
          </a:schemeClr>
        </a:solidFill>
      </dgm:spPr>
      <dgm:t>
        <a:bodyPr anchor="b" anchorCtr="0"/>
        <a:lstStyle/>
        <a:p>
          <a:pPr>
            <a:lnSpc>
              <a:spcPct val="60000"/>
            </a:lnSpc>
            <a:spcAft>
              <a:spcPts val="0"/>
            </a:spcAft>
          </a:pPr>
          <a:r>
            <a:rPr lang="tr-TR" sz="2800" dirty="0">
              <a:latin typeface="Arial Narrow" panose="020B0606020202030204" pitchFamily="34" charset="0"/>
            </a:rPr>
            <a:t>Main</a:t>
          </a:r>
        </a:p>
        <a:p>
          <a:pPr>
            <a:lnSpc>
              <a:spcPct val="60000"/>
            </a:lnSpc>
            <a:spcAft>
              <a:spcPts val="0"/>
            </a:spcAft>
          </a:pPr>
          <a:r>
            <a:rPr lang="tr-TR" sz="2800" dirty="0">
              <a:latin typeface="Arial Narrow" panose="020B0606020202030204" pitchFamily="34" charset="0"/>
            </a:rPr>
            <a:t>Control</a:t>
          </a:r>
        </a:p>
      </dgm:t>
    </dgm:pt>
    <dgm:pt modelId="{089C7432-55A9-433D-9297-36076341FCD9}" type="parTrans" cxnId="{18987738-FFE4-4ED3-8CED-B785D35D89F5}">
      <dgm:prSet/>
      <dgm:spPr/>
      <dgm:t>
        <a:bodyPr/>
        <a:lstStyle/>
        <a:p>
          <a:endParaRPr lang="tr-TR"/>
        </a:p>
      </dgm:t>
    </dgm:pt>
    <dgm:pt modelId="{DC5305DC-D2EA-4339-AA02-F5C560BD788B}" type="sibTrans" cxnId="{18987738-FFE4-4ED3-8CED-B785D35D89F5}">
      <dgm:prSet/>
      <dgm:spPr/>
      <dgm:t>
        <a:bodyPr/>
        <a:lstStyle/>
        <a:p>
          <a:endParaRPr lang="tr-TR"/>
        </a:p>
      </dgm:t>
    </dgm:pt>
    <dgm:pt modelId="{28AA458C-5D42-4DA6-B114-24DCDECE92AA}" type="asst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 err="1">
              <a:latin typeface="Arial Narrow" panose="020B0606020202030204" pitchFamily="34" charset="0"/>
            </a:rPr>
            <a:t>Input</a:t>
          </a:r>
          <a:endParaRPr lang="tr-TR" sz="2800" dirty="0">
            <a:latin typeface="Arial Narrow" panose="020B0606020202030204" pitchFamily="34" charset="0"/>
          </a:endParaRPr>
        </a:p>
      </dgm:t>
    </dgm:pt>
    <dgm:pt modelId="{AD96E701-76C6-4E4F-88E0-E91D13444FA6}" type="parTrans" cxnId="{A833845E-32C4-490B-A434-44F8C52CE48E}">
      <dgm:prSet/>
      <dgm:spPr/>
      <dgm:t>
        <a:bodyPr/>
        <a:lstStyle/>
        <a:p>
          <a:endParaRPr lang="tr-TR"/>
        </a:p>
      </dgm:t>
    </dgm:pt>
    <dgm:pt modelId="{91DB0F12-DBD3-41BD-9C7E-A56287F04241}" type="sibTrans" cxnId="{A833845E-32C4-490B-A434-44F8C52CE48E}">
      <dgm:prSet/>
      <dgm:spPr/>
      <dgm:t>
        <a:bodyPr/>
        <a:lstStyle/>
        <a:p>
          <a:endParaRPr lang="tr-TR"/>
        </a:p>
      </dgm:t>
    </dgm:pt>
    <dgm:pt modelId="{962DF6B5-F20B-4C70-9033-BA8C8041876E}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 err="1">
              <a:latin typeface="Arial Narrow" panose="020B0606020202030204" pitchFamily="34" charset="0"/>
            </a:rPr>
            <a:t>Polygon</a:t>
          </a:r>
          <a:endParaRPr lang="tr-TR" sz="2800" dirty="0">
            <a:latin typeface="Arial Narrow" panose="020B0606020202030204" pitchFamily="34" charset="0"/>
          </a:endParaRPr>
        </a:p>
      </dgm:t>
    </dgm:pt>
    <dgm:pt modelId="{A001D71C-6421-492A-BEAE-910A0D285D04}" type="parTrans" cxnId="{ED726E09-9331-417D-807E-1AB0C7CDDC61}">
      <dgm:prSet/>
      <dgm:spPr/>
      <dgm:t>
        <a:bodyPr/>
        <a:lstStyle/>
        <a:p>
          <a:endParaRPr lang="tr-TR"/>
        </a:p>
      </dgm:t>
    </dgm:pt>
    <dgm:pt modelId="{1F48DB4C-1325-4FA2-952A-231175EF0988}" type="sibTrans" cxnId="{ED726E09-9331-417D-807E-1AB0C7CDDC61}">
      <dgm:prSet/>
      <dgm:spPr/>
      <dgm:t>
        <a:bodyPr/>
        <a:lstStyle/>
        <a:p>
          <a:endParaRPr lang="tr-TR"/>
        </a:p>
      </dgm:t>
    </dgm:pt>
    <dgm:pt modelId="{C0946DAB-E436-4679-B252-22FEC87568FF}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>
              <a:latin typeface="Arial Narrow" panose="020B0606020202030204" pitchFamily="34" charset="0"/>
            </a:rPr>
            <a:t>Star</a:t>
          </a:r>
        </a:p>
      </dgm:t>
    </dgm:pt>
    <dgm:pt modelId="{DB305EA0-F629-40EB-9B20-2E0E3B50003C}" type="parTrans" cxnId="{F7BD9239-4C9A-462B-8349-9D35F6D443EA}">
      <dgm:prSet/>
      <dgm:spPr/>
      <dgm:t>
        <a:bodyPr/>
        <a:lstStyle/>
        <a:p>
          <a:endParaRPr lang="tr-TR"/>
        </a:p>
      </dgm:t>
    </dgm:pt>
    <dgm:pt modelId="{1812E0D4-C774-48FF-8618-EFC8B1EA9038}" type="sibTrans" cxnId="{F7BD9239-4C9A-462B-8349-9D35F6D443EA}">
      <dgm:prSet/>
      <dgm:spPr/>
      <dgm:t>
        <a:bodyPr/>
        <a:lstStyle/>
        <a:p>
          <a:endParaRPr lang="tr-TR"/>
        </a:p>
      </dgm:t>
    </dgm:pt>
    <dgm:pt modelId="{5A1EEFA8-DB57-4C4E-AEFD-FC67D8282D75}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 err="1">
              <a:latin typeface="Arial Narrow" panose="020B0606020202030204" pitchFamily="34" charset="0"/>
            </a:rPr>
            <a:t>Cube</a:t>
          </a:r>
          <a:endParaRPr lang="tr-TR" sz="2800" dirty="0">
            <a:latin typeface="Arial Narrow" panose="020B0606020202030204" pitchFamily="34" charset="0"/>
          </a:endParaRPr>
        </a:p>
      </dgm:t>
    </dgm:pt>
    <dgm:pt modelId="{A6F4BC39-A2D5-419B-888D-2CD40E1DCAFC}" type="parTrans" cxnId="{A536F2F6-B69F-4FD9-B348-3B5168AC89A9}">
      <dgm:prSet/>
      <dgm:spPr/>
      <dgm:t>
        <a:bodyPr/>
        <a:lstStyle/>
        <a:p>
          <a:endParaRPr lang="tr-TR"/>
        </a:p>
      </dgm:t>
    </dgm:pt>
    <dgm:pt modelId="{9F6B35FA-0D6B-45A9-B3AF-B89F9FEF7A05}" type="sibTrans" cxnId="{A536F2F6-B69F-4FD9-B348-3B5168AC89A9}">
      <dgm:prSet/>
      <dgm:spPr/>
      <dgm:t>
        <a:bodyPr/>
        <a:lstStyle/>
        <a:p>
          <a:endParaRPr lang="tr-TR"/>
        </a:p>
      </dgm:t>
    </dgm:pt>
    <dgm:pt modelId="{AEE90CE0-9507-4AF3-9E0D-50A15F92878F}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>
              <a:latin typeface="Arial Narrow" panose="020B0606020202030204" pitchFamily="34" charset="0"/>
            </a:rPr>
            <a:t>Spiral</a:t>
          </a:r>
        </a:p>
      </dgm:t>
    </dgm:pt>
    <dgm:pt modelId="{2C8BC7E5-0D7E-4D82-A9E4-0320FF2F4AB3}" type="parTrans" cxnId="{84495A92-189C-4741-A432-3D5E82ECD8CC}">
      <dgm:prSet/>
      <dgm:spPr/>
      <dgm:t>
        <a:bodyPr/>
        <a:lstStyle/>
        <a:p>
          <a:endParaRPr lang="tr-TR"/>
        </a:p>
      </dgm:t>
    </dgm:pt>
    <dgm:pt modelId="{60EFB371-C292-4F96-8BDD-D9A5C14E96E6}" type="sibTrans" cxnId="{84495A92-189C-4741-A432-3D5E82ECD8CC}">
      <dgm:prSet/>
      <dgm:spPr/>
      <dgm:t>
        <a:bodyPr/>
        <a:lstStyle/>
        <a:p>
          <a:endParaRPr lang="tr-TR"/>
        </a:p>
      </dgm:t>
    </dgm:pt>
    <dgm:pt modelId="{CA942E9B-5B41-49CB-A0D0-60A79D4E501A}" type="asst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 err="1">
              <a:latin typeface="Arial Narrow" panose="020B0606020202030204" pitchFamily="34" charset="0"/>
            </a:rPr>
            <a:t>Shape</a:t>
          </a:r>
          <a:endParaRPr lang="tr-TR" sz="2800" dirty="0">
            <a:latin typeface="Arial Narrow" panose="020B0606020202030204" pitchFamily="34" charset="0"/>
          </a:endParaRPr>
        </a:p>
      </dgm:t>
    </dgm:pt>
    <dgm:pt modelId="{1A60AD7E-2BD4-4AA6-AF5E-6815B1F2786C}" type="parTrans" cxnId="{12B64022-9C9D-4F38-8490-E59FA1FEA178}">
      <dgm:prSet/>
      <dgm:spPr/>
      <dgm:t>
        <a:bodyPr/>
        <a:lstStyle/>
        <a:p>
          <a:endParaRPr lang="tr-TR"/>
        </a:p>
      </dgm:t>
    </dgm:pt>
    <dgm:pt modelId="{F96350BD-8611-4D08-9831-255569E4F962}" type="sibTrans" cxnId="{12B64022-9C9D-4F38-8490-E59FA1FEA178}">
      <dgm:prSet/>
      <dgm:spPr/>
      <dgm:t>
        <a:bodyPr/>
        <a:lstStyle/>
        <a:p>
          <a:endParaRPr lang="tr-TR"/>
        </a:p>
      </dgm:t>
    </dgm:pt>
    <dgm:pt modelId="{14B5DC50-BC36-4CA5-9D39-6B8C4E2F30E0}" type="asst">
      <dgm:prSet phldrT="[Metin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tr-TR" sz="2800" dirty="0" err="1">
              <a:latin typeface="Arial Narrow" panose="020B0606020202030204" pitchFamily="34" charset="0"/>
            </a:rPr>
            <a:t>Output</a:t>
          </a:r>
          <a:endParaRPr lang="tr-TR" sz="2800" dirty="0">
            <a:latin typeface="Arial Narrow" panose="020B0606020202030204" pitchFamily="34" charset="0"/>
          </a:endParaRPr>
        </a:p>
      </dgm:t>
    </dgm:pt>
    <dgm:pt modelId="{34D91049-C830-4E65-BE1C-82742A0AB7E7}" type="parTrans" cxnId="{A20ADA97-7971-4E88-92AC-FB95875ED6DF}">
      <dgm:prSet/>
      <dgm:spPr/>
      <dgm:t>
        <a:bodyPr/>
        <a:lstStyle/>
        <a:p>
          <a:endParaRPr lang="tr-TR"/>
        </a:p>
      </dgm:t>
    </dgm:pt>
    <dgm:pt modelId="{899D7CEE-2808-46AC-A49E-F2C28145C9A1}" type="sibTrans" cxnId="{A20ADA97-7971-4E88-92AC-FB95875ED6DF}">
      <dgm:prSet/>
      <dgm:spPr/>
      <dgm:t>
        <a:bodyPr/>
        <a:lstStyle/>
        <a:p>
          <a:endParaRPr lang="tr-TR"/>
        </a:p>
      </dgm:t>
    </dgm:pt>
    <dgm:pt modelId="{C6A5828B-C907-4331-9C32-180E1E894DFF}" type="pres">
      <dgm:prSet presAssocID="{F0CBCAE1-2E64-4EBF-98BB-68F67AE50E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BB84D2-BE78-42DE-AC55-49C9DC3078BE}" type="pres">
      <dgm:prSet presAssocID="{B096D809-564C-4EF0-8202-27003E38F55B}" presName="hierRoot1" presStyleCnt="0">
        <dgm:presLayoutVars>
          <dgm:hierBranch val="init"/>
        </dgm:presLayoutVars>
      </dgm:prSet>
      <dgm:spPr/>
    </dgm:pt>
    <dgm:pt modelId="{9E211C3C-7C34-467B-87FA-246B90D1C51C}" type="pres">
      <dgm:prSet presAssocID="{B096D809-564C-4EF0-8202-27003E38F55B}" presName="rootComposite1" presStyleCnt="0"/>
      <dgm:spPr/>
    </dgm:pt>
    <dgm:pt modelId="{C9CF58AA-BC56-41E5-86C8-3A90E319DC78}" type="pres">
      <dgm:prSet presAssocID="{B096D809-564C-4EF0-8202-27003E38F55B}" presName="rootText1" presStyleLbl="node0" presStyleIdx="0" presStyleCnt="4" custLinFactY="-38469" custLinFactNeighborX="-11883" custLinFactNeighborY="-100000">
        <dgm:presLayoutVars>
          <dgm:chPref val="3"/>
        </dgm:presLayoutVars>
      </dgm:prSet>
      <dgm:spPr/>
    </dgm:pt>
    <dgm:pt modelId="{6BAD0E6E-11FD-42AA-860E-AB6ABF2888E4}" type="pres">
      <dgm:prSet presAssocID="{B096D809-564C-4EF0-8202-27003E38F55B}" presName="rootConnector1" presStyleLbl="node1" presStyleIdx="0" presStyleCnt="0"/>
      <dgm:spPr/>
    </dgm:pt>
    <dgm:pt modelId="{56D195F8-0CF4-4474-968C-D9E7A87B23D4}" type="pres">
      <dgm:prSet presAssocID="{B096D809-564C-4EF0-8202-27003E38F55B}" presName="hierChild2" presStyleCnt="0"/>
      <dgm:spPr/>
    </dgm:pt>
    <dgm:pt modelId="{26929CD0-09F9-4790-BCCD-F3ADA1511680}" type="pres">
      <dgm:prSet presAssocID="{B096D809-564C-4EF0-8202-27003E38F55B}" presName="hierChild3" presStyleCnt="0"/>
      <dgm:spPr/>
    </dgm:pt>
    <dgm:pt modelId="{F86958B5-8FA3-4956-8A93-6A796691CF89}" type="pres">
      <dgm:prSet presAssocID="{28AA458C-5D42-4DA6-B114-24DCDECE92AA}" presName="hierRoot1" presStyleCnt="0">
        <dgm:presLayoutVars>
          <dgm:hierBranch val="init"/>
        </dgm:presLayoutVars>
      </dgm:prSet>
      <dgm:spPr/>
    </dgm:pt>
    <dgm:pt modelId="{8A3AD503-D17A-4E81-B855-F158BE016A36}" type="pres">
      <dgm:prSet presAssocID="{28AA458C-5D42-4DA6-B114-24DCDECE92AA}" presName="rootComposite1" presStyleCnt="0"/>
      <dgm:spPr/>
    </dgm:pt>
    <dgm:pt modelId="{525DB3F1-5A05-44CD-8298-653454C4161C}" type="pres">
      <dgm:prSet presAssocID="{28AA458C-5D42-4DA6-B114-24DCDECE92AA}" presName="rootText1" presStyleLbl="node0" presStyleIdx="1" presStyleCnt="4" custLinFactY="-38469" custLinFactNeighborX="35463" custLinFactNeighborY="-100000">
        <dgm:presLayoutVars>
          <dgm:chPref val="3"/>
        </dgm:presLayoutVars>
      </dgm:prSet>
      <dgm:spPr/>
    </dgm:pt>
    <dgm:pt modelId="{13B9AB94-684C-4330-A321-A9D7077E168C}" type="pres">
      <dgm:prSet presAssocID="{28AA458C-5D42-4DA6-B114-24DCDECE92AA}" presName="rootConnector1" presStyleLbl="asst0" presStyleIdx="0" presStyleCnt="0"/>
      <dgm:spPr/>
    </dgm:pt>
    <dgm:pt modelId="{D48E87E6-9421-4561-9A5E-139D81D7ADE3}" type="pres">
      <dgm:prSet presAssocID="{28AA458C-5D42-4DA6-B114-24DCDECE92AA}" presName="hierChild2" presStyleCnt="0"/>
      <dgm:spPr/>
    </dgm:pt>
    <dgm:pt modelId="{01B0C20A-5026-4703-9ED7-E1128839F4C0}" type="pres">
      <dgm:prSet presAssocID="{28AA458C-5D42-4DA6-B114-24DCDECE92AA}" presName="hierChild3" presStyleCnt="0"/>
      <dgm:spPr/>
    </dgm:pt>
    <dgm:pt modelId="{F75940DD-DC60-4FFD-B38F-6BEFA881BA75}" type="pres">
      <dgm:prSet presAssocID="{14B5DC50-BC36-4CA5-9D39-6B8C4E2F30E0}" presName="hierRoot1" presStyleCnt="0">
        <dgm:presLayoutVars>
          <dgm:hierBranch val="init"/>
        </dgm:presLayoutVars>
      </dgm:prSet>
      <dgm:spPr/>
    </dgm:pt>
    <dgm:pt modelId="{D00BDE2A-263D-4C50-82BF-94310DDC2F99}" type="pres">
      <dgm:prSet presAssocID="{14B5DC50-BC36-4CA5-9D39-6B8C4E2F30E0}" presName="rootComposite1" presStyleCnt="0"/>
      <dgm:spPr/>
    </dgm:pt>
    <dgm:pt modelId="{29D80947-B4F6-4B1B-9515-7F699CC9AB0C}" type="pres">
      <dgm:prSet presAssocID="{14B5DC50-BC36-4CA5-9D39-6B8C4E2F30E0}" presName="rootText1" presStyleLbl="node0" presStyleIdx="2" presStyleCnt="4" custLinFactX="100000" custLinFactY="-38469" custLinFactNeighborX="157037" custLinFactNeighborY="-100000">
        <dgm:presLayoutVars>
          <dgm:chPref val="3"/>
        </dgm:presLayoutVars>
      </dgm:prSet>
      <dgm:spPr/>
    </dgm:pt>
    <dgm:pt modelId="{DB1F1083-E62A-40F4-ADF1-7DA9F4CCBFCF}" type="pres">
      <dgm:prSet presAssocID="{14B5DC50-BC36-4CA5-9D39-6B8C4E2F30E0}" presName="rootConnector1" presStyleLbl="asst0" presStyleIdx="0" presStyleCnt="0"/>
      <dgm:spPr/>
    </dgm:pt>
    <dgm:pt modelId="{3902B1D7-DB79-4495-AC80-296EA770BC57}" type="pres">
      <dgm:prSet presAssocID="{14B5DC50-BC36-4CA5-9D39-6B8C4E2F30E0}" presName="hierChild2" presStyleCnt="0"/>
      <dgm:spPr/>
    </dgm:pt>
    <dgm:pt modelId="{AEF8104A-5DC5-4827-A08C-E835E7058B7B}" type="pres">
      <dgm:prSet presAssocID="{14B5DC50-BC36-4CA5-9D39-6B8C4E2F30E0}" presName="hierChild3" presStyleCnt="0"/>
      <dgm:spPr/>
    </dgm:pt>
    <dgm:pt modelId="{56A6C7E5-0E72-4300-8AF6-FF99F202307F}" type="pres">
      <dgm:prSet presAssocID="{CA942E9B-5B41-49CB-A0D0-60A79D4E501A}" presName="hierRoot1" presStyleCnt="0">
        <dgm:presLayoutVars>
          <dgm:hierBranch val="init"/>
        </dgm:presLayoutVars>
      </dgm:prSet>
      <dgm:spPr/>
    </dgm:pt>
    <dgm:pt modelId="{1AA70470-877F-413D-A46B-170CBA656C58}" type="pres">
      <dgm:prSet presAssocID="{CA942E9B-5B41-49CB-A0D0-60A79D4E501A}" presName="rootComposite1" presStyleCnt="0"/>
      <dgm:spPr/>
    </dgm:pt>
    <dgm:pt modelId="{D2095B4C-EA20-470D-A785-011F4962F3D3}" type="pres">
      <dgm:prSet presAssocID="{CA942E9B-5B41-49CB-A0D0-60A79D4E501A}" presName="rootText1" presStyleLbl="node0" presStyleIdx="3" presStyleCnt="4" custLinFactY="-38469" custLinFactNeighborX="-37712" custLinFactNeighborY="-100000">
        <dgm:presLayoutVars>
          <dgm:chPref val="3"/>
        </dgm:presLayoutVars>
      </dgm:prSet>
      <dgm:spPr/>
    </dgm:pt>
    <dgm:pt modelId="{67EA62D2-B2E8-4E49-8C21-33ECEA4C72A2}" type="pres">
      <dgm:prSet presAssocID="{CA942E9B-5B41-49CB-A0D0-60A79D4E501A}" presName="rootConnector1" presStyleLbl="asst0" presStyleIdx="0" presStyleCnt="0"/>
      <dgm:spPr/>
    </dgm:pt>
    <dgm:pt modelId="{A197A920-7ECB-4E80-BF46-837DDE1EB03B}" type="pres">
      <dgm:prSet presAssocID="{CA942E9B-5B41-49CB-A0D0-60A79D4E501A}" presName="hierChild2" presStyleCnt="0"/>
      <dgm:spPr/>
    </dgm:pt>
    <dgm:pt modelId="{3C48BBE1-9DA5-43F5-B862-DE81BE92AAB8}" type="pres">
      <dgm:prSet presAssocID="{A001D71C-6421-492A-BEAE-910A0D285D04}" presName="Name37" presStyleLbl="parChTrans1D2" presStyleIdx="0" presStyleCnt="4"/>
      <dgm:spPr/>
    </dgm:pt>
    <dgm:pt modelId="{5535E702-8720-496C-9BAA-1686B69424B3}" type="pres">
      <dgm:prSet presAssocID="{962DF6B5-F20B-4C70-9033-BA8C8041876E}" presName="hierRoot2" presStyleCnt="0">
        <dgm:presLayoutVars>
          <dgm:hierBranch val="init"/>
        </dgm:presLayoutVars>
      </dgm:prSet>
      <dgm:spPr/>
    </dgm:pt>
    <dgm:pt modelId="{F535933C-16BA-4DCF-9476-47CE8908503B}" type="pres">
      <dgm:prSet presAssocID="{962DF6B5-F20B-4C70-9033-BA8C8041876E}" presName="rootComposite" presStyleCnt="0"/>
      <dgm:spPr/>
    </dgm:pt>
    <dgm:pt modelId="{CEC5CCB9-25CC-417D-804A-FD5D67D3DCAE}" type="pres">
      <dgm:prSet presAssocID="{962DF6B5-F20B-4C70-9033-BA8C8041876E}" presName="rootText" presStyleLbl="node2" presStyleIdx="0" presStyleCnt="4" custLinFactX="100000" custLinFactY="-32194" custLinFactNeighborX="113080" custLinFactNeighborY="-100000">
        <dgm:presLayoutVars>
          <dgm:chPref val="3"/>
        </dgm:presLayoutVars>
      </dgm:prSet>
      <dgm:spPr/>
    </dgm:pt>
    <dgm:pt modelId="{84EB579B-E243-4147-97BD-BE4D764F8541}" type="pres">
      <dgm:prSet presAssocID="{962DF6B5-F20B-4C70-9033-BA8C8041876E}" presName="rootConnector" presStyleLbl="node2" presStyleIdx="0" presStyleCnt="4"/>
      <dgm:spPr/>
    </dgm:pt>
    <dgm:pt modelId="{2990EE99-AC83-458B-977B-72EB0B496E2A}" type="pres">
      <dgm:prSet presAssocID="{962DF6B5-F20B-4C70-9033-BA8C8041876E}" presName="hierChild4" presStyleCnt="0"/>
      <dgm:spPr/>
    </dgm:pt>
    <dgm:pt modelId="{E5C683B0-C6CE-4F62-AAEE-ECF4512EF59E}" type="pres">
      <dgm:prSet presAssocID="{962DF6B5-F20B-4C70-9033-BA8C8041876E}" presName="hierChild5" presStyleCnt="0"/>
      <dgm:spPr/>
    </dgm:pt>
    <dgm:pt modelId="{997E69CE-58CA-4345-BD8A-186530D44A0B}" type="pres">
      <dgm:prSet presAssocID="{DB305EA0-F629-40EB-9B20-2E0E3B50003C}" presName="Name37" presStyleLbl="parChTrans1D2" presStyleIdx="1" presStyleCnt="4"/>
      <dgm:spPr/>
    </dgm:pt>
    <dgm:pt modelId="{A4A06C97-B979-4B4D-8070-90B66AC223C2}" type="pres">
      <dgm:prSet presAssocID="{C0946DAB-E436-4679-B252-22FEC87568FF}" presName="hierRoot2" presStyleCnt="0">
        <dgm:presLayoutVars>
          <dgm:hierBranch val="init"/>
        </dgm:presLayoutVars>
      </dgm:prSet>
      <dgm:spPr/>
    </dgm:pt>
    <dgm:pt modelId="{39ACA871-562F-4307-83C0-1B7342433BA9}" type="pres">
      <dgm:prSet presAssocID="{C0946DAB-E436-4679-B252-22FEC87568FF}" presName="rootComposite" presStyleCnt="0"/>
      <dgm:spPr/>
    </dgm:pt>
    <dgm:pt modelId="{D1B80960-CAE4-4CAE-9D81-9898D08C7664}" type="pres">
      <dgm:prSet presAssocID="{C0946DAB-E436-4679-B252-22FEC87568FF}" presName="rootText" presStyleLbl="node2" presStyleIdx="1" presStyleCnt="4" custLinFactY="-32194" custLinFactNeighborX="-40967" custLinFactNeighborY="-100000">
        <dgm:presLayoutVars>
          <dgm:chPref val="3"/>
        </dgm:presLayoutVars>
      </dgm:prSet>
      <dgm:spPr/>
    </dgm:pt>
    <dgm:pt modelId="{7D691BED-5162-428C-A197-15220EFD3DC1}" type="pres">
      <dgm:prSet presAssocID="{C0946DAB-E436-4679-B252-22FEC87568FF}" presName="rootConnector" presStyleLbl="node2" presStyleIdx="1" presStyleCnt="4"/>
      <dgm:spPr/>
    </dgm:pt>
    <dgm:pt modelId="{BDBE59AF-991E-46E4-92D4-51312FE59EF3}" type="pres">
      <dgm:prSet presAssocID="{C0946DAB-E436-4679-B252-22FEC87568FF}" presName="hierChild4" presStyleCnt="0"/>
      <dgm:spPr/>
    </dgm:pt>
    <dgm:pt modelId="{E30B1A78-87B3-4AE4-8225-DA1510C68C35}" type="pres">
      <dgm:prSet presAssocID="{C0946DAB-E436-4679-B252-22FEC87568FF}" presName="hierChild5" presStyleCnt="0"/>
      <dgm:spPr/>
    </dgm:pt>
    <dgm:pt modelId="{EA61501B-C3D3-4CBB-9BC4-D2B5F8A19890}" type="pres">
      <dgm:prSet presAssocID="{A6F4BC39-A2D5-419B-888D-2CD40E1DCAFC}" presName="Name37" presStyleLbl="parChTrans1D2" presStyleIdx="2" presStyleCnt="4"/>
      <dgm:spPr/>
    </dgm:pt>
    <dgm:pt modelId="{9AA7D9EE-A54C-4172-A2B4-90E9E3753808}" type="pres">
      <dgm:prSet presAssocID="{5A1EEFA8-DB57-4C4E-AEFD-FC67D8282D75}" presName="hierRoot2" presStyleCnt="0">
        <dgm:presLayoutVars>
          <dgm:hierBranch val="init"/>
        </dgm:presLayoutVars>
      </dgm:prSet>
      <dgm:spPr/>
    </dgm:pt>
    <dgm:pt modelId="{211FBEA2-3FFB-4283-810C-B88CF952228A}" type="pres">
      <dgm:prSet presAssocID="{5A1EEFA8-DB57-4C4E-AEFD-FC67D8282D75}" presName="rootComposite" presStyleCnt="0"/>
      <dgm:spPr/>
    </dgm:pt>
    <dgm:pt modelId="{C93DCA11-10AA-457A-BCD2-C80D48844C9F}" type="pres">
      <dgm:prSet presAssocID="{5A1EEFA8-DB57-4C4E-AEFD-FC67D8282D75}" presName="rootText" presStyleLbl="node2" presStyleIdx="2" presStyleCnt="4" custLinFactNeighborX="-28920" custLinFactNeighborY="4467">
        <dgm:presLayoutVars>
          <dgm:chPref val="3"/>
        </dgm:presLayoutVars>
      </dgm:prSet>
      <dgm:spPr/>
    </dgm:pt>
    <dgm:pt modelId="{0E95E643-FAB0-4EC2-9101-05909A6D0EF1}" type="pres">
      <dgm:prSet presAssocID="{5A1EEFA8-DB57-4C4E-AEFD-FC67D8282D75}" presName="rootConnector" presStyleLbl="node2" presStyleIdx="2" presStyleCnt="4"/>
      <dgm:spPr/>
    </dgm:pt>
    <dgm:pt modelId="{1B26D018-7AFD-4042-B260-3E6B07AF9212}" type="pres">
      <dgm:prSet presAssocID="{5A1EEFA8-DB57-4C4E-AEFD-FC67D8282D75}" presName="hierChild4" presStyleCnt="0"/>
      <dgm:spPr/>
    </dgm:pt>
    <dgm:pt modelId="{29BCA2A8-A25A-42C1-8B2A-E4568EF81EE0}" type="pres">
      <dgm:prSet presAssocID="{5A1EEFA8-DB57-4C4E-AEFD-FC67D8282D75}" presName="hierChild5" presStyleCnt="0"/>
      <dgm:spPr/>
    </dgm:pt>
    <dgm:pt modelId="{413ED653-BC69-4A7A-8DD0-87A700602313}" type="pres">
      <dgm:prSet presAssocID="{2C8BC7E5-0D7E-4D82-A9E4-0320FF2F4AB3}" presName="Name37" presStyleLbl="parChTrans1D2" presStyleIdx="3" presStyleCnt="4"/>
      <dgm:spPr/>
    </dgm:pt>
    <dgm:pt modelId="{8A2C5447-F4FD-4B0C-B7A0-C438CA5271BD}" type="pres">
      <dgm:prSet presAssocID="{AEE90CE0-9507-4AF3-9E0D-50A15F92878F}" presName="hierRoot2" presStyleCnt="0">
        <dgm:presLayoutVars>
          <dgm:hierBranch val="init"/>
        </dgm:presLayoutVars>
      </dgm:prSet>
      <dgm:spPr/>
    </dgm:pt>
    <dgm:pt modelId="{C04FD330-B509-4960-B055-EE83EC36A7E7}" type="pres">
      <dgm:prSet presAssocID="{AEE90CE0-9507-4AF3-9E0D-50A15F92878F}" presName="rootComposite" presStyleCnt="0"/>
      <dgm:spPr/>
    </dgm:pt>
    <dgm:pt modelId="{37B09C22-E0F3-4210-B07F-B0519374F875}" type="pres">
      <dgm:prSet presAssocID="{AEE90CE0-9507-4AF3-9E0D-50A15F92878F}" presName="rootText" presStyleLbl="node2" presStyleIdx="3" presStyleCnt="4" custLinFactX="-100000" custLinFactNeighborX="-182967" custLinFactNeighborY="4467">
        <dgm:presLayoutVars>
          <dgm:chPref val="3"/>
        </dgm:presLayoutVars>
      </dgm:prSet>
      <dgm:spPr/>
    </dgm:pt>
    <dgm:pt modelId="{B16497D2-55EA-4F36-9DBF-AC231869CA3E}" type="pres">
      <dgm:prSet presAssocID="{AEE90CE0-9507-4AF3-9E0D-50A15F92878F}" presName="rootConnector" presStyleLbl="node2" presStyleIdx="3" presStyleCnt="4"/>
      <dgm:spPr/>
    </dgm:pt>
    <dgm:pt modelId="{E635C649-2D24-4D34-A104-34EA0A1B965D}" type="pres">
      <dgm:prSet presAssocID="{AEE90CE0-9507-4AF3-9E0D-50A15F92878F}" presName="hierChild4" presStyleCnt="0"/>
      <dgm:spPr/>
    </dgm:pt>
    <dgm:pt modelId="{CCAEE152-A49B-46AD-8D46-8465B8B62981}" type="pres">
      <dgm:prSet presAssocID="{AEE90CE0-9507-4AF3-9E0D-50A15F92878F}" presName="hierChild5" presStyleCnt="0"/>
      <dgm:spPr/>
    </dgm:pt>
    <dgm:pt modelId="{FA93B896-DE33-4CE3-8B52-83E95FC94E89}" type="pres">
      <dgm:prSet presAssocID="{CA942E9B-5B41-49CB-A0D0-60A79D4E501A}" presName="hierChild3" presStyleCnt="0"/>
      <dgm:spPr/>
    </dgm:pt>
  </dgm:ptLst>
  <dgm:cxnLst>
    <dgm:cxn modelId="{168D5302-0837-4485-A0E5-FAD8BAB00B1E}" type="presOf" srcId="{AEE90CE0-9507-4AF3-9E0D-50A15F92878F}" destId="{B16497D2-55EA-4F36-9DBF-AC231869CA3E}" srcOrd="1" destOrd="0" presId="urn:microsoft.com/office/officeart/2005/8/layout/orgChart1"/>
    <dgm:cxn modelId="{ED726E09-9331-417D-807E-1AB0C7CDDC61}" srcId="{CA942E9B-5B41-49CB-A0D0-60A79D4E501A}" destId="{962DF6B5-F20B-4C70-9033-BA8C8041876E}" srcOrd="0" destOrd="0" parTransId="{A001D71C-6421-492A-BEAE-910A0D285D04}" sibTransId="{1F48DB4C-1325-4FA2-952A-231175EF0988}"/>
    <dgm:cxn modelId="{60F0CF12-29FE-47C5-A189-2BD2090A5EAA}" type="presOf" srcId="{2C8BC7E5-0D7E-4D82-A9E4-0320FF2F4AB3}" destId="{413ED653-BC69-4A7A-8DD0-87A700602313}" srcOrd="0" destOrd="0" presId="urn:microsoft.com/office/officeart/2005/8/layout/orgChart1"/>
    <dgm:cxn modelId="{DD0F9413-8544-4F25-925E-F007B56DB9E3}" type="presOf" srcId="{CA942E9B-5B41-49CB-A0D0-60A79D4E501A}" destId="{67EA62D2-B2E8-4E49-8C21-33ECEA4C72A2}" srcOrd="1" destOrd="0" presId="urn:microsoft.com/office/officeart/2005/8/layout/orgChart1"/>
    <dgm:cxn modelId="{E09ED320-BA6D-4AE3-8A0F-DD1A09E77E0B}" type="presOf" srcId="{28AA458C-5D42-4DA6-B114-24DCDECE92AA}" destId="{525DB3F1-5A05-44CD-8298-653454C4161C}" srcOrd="0" destOrd="0" presId="urn:microsoft.com/office/officeart/2005/8/layout/orgChart1"/>
    <dgm:cxn modelId="{12B64022-9C9D-4F38-8490-E59FA1FEA178}" srcId="{F0CBCAE1-2E64-4EBF-98BB-68F67AE50E65}" destId="{CA942E9B-5B41-49CB-A0D0-60A79D4E501A}" srcOrd="3" destOrd="0" parTransId="{1A60AD7E-2BD4-4AA6-AF5E-6815B1F2786C}" sibTransId="{F96350BD-8611-4D08-9831-255569E4F962}"/>
    <dgm:cxn modelId="{22364435-B3C5-47DF-A3B2-1BCF341AE4B5}" type="presOf" srcId="{14B5DC50-BC36-4CA5-9D39-6B8C4E2F30E0}" destId="{DB1F1083-E62A-40F4-ADF1-7DA9F4CCBFCF}" srcOrd="1" destOrd="0" presId="urn:microsoft.com/office/officeart/2005/8/layout/orgChart1"/>
    <dgm:cxn modelId="{18987738-FFE4-4ED3-8CED-B785D35D89F5}" srcId="{F0CBCAE1-2E64-4EBF-98BB-68F67AE50E65}" destId="{B096D809-564C-4EF0-8202-27003E38F55B}" srcOrd="0" destOrd="0" parTransId="{089C7432-55A9-433D-9297-36076341FCD9}" sibTransId="{DC5305DC-D2EA-4339-AA02-F5C560BD788B}"/>
    <dgm:cxn modelId="{F7BD9239-4C9A-462B-8349-9D35F6D443EA}" srcId="{CA942E9B-5B41-49CB-A0D0-60A79D4E501A}" destId="{C0946DAB-E436-4679-B252-22FEC87568FF}" srcOrd="1" destOrd="0" parTransId="{DB305EA0-F629-40EB-9B20-2E0E3B50003C}" sibTransId="{1812E0D4-C774-48FF-8618-EFC8B1EA9038}"/>
    <dgm:cxn modelId="{43DA7B5D-1DB1-4D5F-8F93-BB36D4923357}" type="presOf" srcId="{28AA458C-5D42-4DA6-B114-24DCDECE92AA}" destId="{13B9AB94-684C-4330-A321-A9D7077E168C}" srcOrd="1" destOrd="0" presId="urn:microsoft.com/office/officeart/2005/8/layout/orgChart1"/>
    <dgm:cxn modelId="{A833845E-32C4-490B-A434-44F8C52CE48E}" srcId="{F0CBCAE1-2E64-4EBF-98BB-68F67AE50E65}" destId="{28AA458C-5D42-4DA6-B114-24DCDECE92AA}" srcOrd="1" destOrd="0" parTransId="{AD96E701-76C6-4E4F-88E0-E91D13444FA6}" sibTransId="{91DB0F12-DBD3-41BD-9C7E-A56287F04241}"/>
    <dgm:cxn modelId="{CE294367-6FC2-40DB-9C2D-ED5D04FE72F1}" type="presOf" srcId="{5A1EEFA8-DB57-4C4E-AEFD-FC67D8282D75}" destId="{C93DCA11-10AA-457A-BCD2-C80D48844C9F}" srcOrd="0" destOrd="0" presId="urn:microsoft.com/office/officeart/2005/8/layout/orgChart1"/>
    <dgm:cxn modelId="{5D326E6E-D3B8-4159-992E-16FA71BFB13B}" type="presOf" srcId="{CA942E9B-5B41-49CB-A0D0-60A79D4E501A}" destId="{D2095B4C-EA20-470D-A785-011F4962F3D3}" srcOrd="0" destOrd="0" presId="urn:microsoft.com/office/officeart/2005/8/layout/orgChart1"/>
    <dgm:cxn modelId="{957EBD52-EED3-4B96-AB87-87C4092E6756}" type="presOf" srcId="{C0946DAB-E436-4679-B252-22FEC87568FF}" destId="{D1B80960-CAE4-4CAE-9D81-9898D08C7664}" srcOrd="0" destOrd="0" presId="urn:microsoft.com/office/officeart/2005/8/layout/orgChart1"/>
    <dgm:cxn modelId="{FF717E89-4307-467B-93E3-AA78C5018266}" type="presOf" srcId="{AEE90CE0-9507-4AF3-9E0D-50A15F92878F}" destId="{37B09C22-E0F3-4210-B07F-B0519374F875}" srcOrd="0" destOrd="0" presId="urn:microsoft.com/office/officeart/2005/8/layout/orgChart1"/>
    <dgm:cxn modelId="{459EB78A-935B-4A48-B90F-5F06A501A630}" type="presOf" srcId="{B096D809-564C-4EF0-8202-27003E38F55B}" destId="{C9CF58AA-BC56-41E5-86C8-3A90E319DC78}" srcOrd="0" destOrd="0" presId="urn:microsoft.com/office/officeart/2005/8/layout/orgChart1"/>
    <dgm:cxn modelId="{84495A92-189C-4741-A432-3D5E82ECD8CC}" srcId="{CA942E9B-5B41-49CB-A0D0-60A79D4E501A}" destId="{AEE90CE0-9507-4AF3-9E0D-50A15F92878F}" srcOrd="3" destOrd="0" parTransId="{2C8BC7E5-0D7E-4D82-A9E4-0320FF2F4AB3}" sibTransId="{60EFB371-C292-4F96-8BDD-D9A5C14E96E6}"/>
    <dgm:cxn modelId="{A20ADA97-7971-4E88-92AC-FB95875ED6DF}" srcId="{F0CBCAE1-2E64-4EBF-98BB-68F67AE50E65}" destId="{14B5DC50-BC36-4CA5-9D39-6B8C4E2F30E0}" srcOrd="2" destOrd="0" parTransId="{34D91049-C830-4E65-BE1C-82742A0AB7E7}" sibTransId="{899D7CEE-2808-46AC-A49E-F2C28145C9A1}"/>
    <dgm:cxn modelId="{F12AE697-88A0-4AD8-978B-FE6E3207D1CC}" type="presOf" srcId="{962DF6B5-F20B-4C70-9033-BA8C8041876E}" destId="{CEC5CCB9-25CC-417D-804A-FD5D67D3DCAE}" srcOrd="0" destOrd="0" presId="urn:microsoft.com/office/officeart/2005/8/layout/orgChart1"/>
    <dgm:cxn modelId="{6EB1529B-58DD-4569-9D9C-1AD21A75CFB2}" type="presOf" srcId="{F0CBCAE1-2E64-4EBF-98BB-68F67AE50E65}" destId="{C6A5828B-C907-4331-9C32-180E1E894DFF}" srcOrd="0" destOrd="0" presId="urn:microsoft.com/office/officeart/2005/8/layout/orgChart1"/>
    <dgm:cxn modelId="{68369CAB-32CD-4CEC-B898-3BC248B0F557}" type="presOf" srcId="{C0946DAB-E436-4679-B252-22FEC87568FF}" destId="{7D691BED-5162-428C-A197-15220EFD3DC1}" srcOrd="1" destOrd="0" presId="urn:microsoft.com/office/officeart/2005/8/layout/orgChart1"/>
    <dgm:cxn modelId="{8A8839B6-D4B3-43E6-9BB1-E5AEAAB30CD8}" type="presOf" srcId="{B096D809-564C-4EF0-8202-27003E38F55B}" destId="{6BAD0E6E-11FD-42AA-860E-AB6ABF2888E4}" srcOrd="1" destOrd="0" presId="urn:microsoft.com/office/officeart/2005/8/layout/orgChart1"/>
    <dgm:cxn modelId="{437398CF-F122-4AA1-9D5C-575B8B527FC4}" type="presOf" srcId="{962DF6B5-F20B-4C70-9033-BA8C8041876E}" destId="{84EB579B-E243-4147-97BD-BE4D764F8541}" srcOrd="1" destOrd="0" presId="urn:microsoft.com/office/officeart/2005/8/layout/orgChart1"/>
    <dgm:cxn modelId="{9FCE00E5-11E5-424D-B4E5-9D53A84C6DD0}" type="presOf" srcId="{A001D71C-6421-492A-BEAE-910A0D285D04}" destId="{3C48BBE1-9DA5-43F5-B862-DE81BE92AAB8}" srcOrd="0" destOrd="0" presId="urn:microsoft.com/office/officeart/2005/8/layout/orgChart1"/>
    <dgm:cxn modelId="{3771D4E8-B50D-43F9-962D-EC9562FA1F34}" type="presOf" srcId="{DB305EA0-F629-40EB-9B20-2E0E3B50003C}" destId="{997E69CE-58CA-4345-BD8A-186530D44A0B}" srcOrd="0" destOrd="0" presId="urn:microsoft.com/office/officeart/2005/8/layout/orgChart1"/>
    <dgm:cxn modelId="{D7B9ABEA-AF7D-4504-A1F9-0FC166C1611A}" type="presOf" srcId="{5A1EEFA8-DB57-4C4E-AEFD-FC67D8282D75}" destId="{0E95E643-FAB0-4EC2-9101-05909A6D0EF1}" srcOrd="1" destOrd="0" presId="urn:microsoft.com/office/officeart/2005/8/layout/orgChart1"/>
    <dgm:cxn modelId="{DD6F89F6-3B69-4279-9A4B-2630BBFC978F}" type="presOf" srcId="{A6F4BC39-A2D5-419B-888D-2CD40E1DCAFC}" destId="{EA61501B-C3D3-4CBB-9BC4-D2B5F8A19890}" srcOrd="0" destOrd="0" presId="urn:microsoft.com/office/officeart/2005/8/layout/orgChart1"/>
    <dgm:cxn modelId="{A536F2F6-B69F-4FD9-B348-3B5168AC89A9}" srcId="{CA942E9B-5B41-49CB-A0D0-60A79D4E501A}" destId="{5A1EEFA8-DB57-4C4E-AEFD-FC67D8282D75}" srcOrd="2" destOrd="0" parTransId="{A6F4BC39-A2D5-419B-888D-2CD40E1DCAFC}" sibTransId="{9F6B35FA-0D6B-45A9-B3AF-B89F9FEF7A05}"/>
    <dgm:cxn modelId="{8727E9FB-8273-4A3C-85FB-FC91EECCBF6E}" type="presOf" srcId="{14B5DC50-BC36-4CA5-9D39-6B8C4E2F30E0}" destId="{29D80947-B4F6-4B1B-9515-7F699CC9AB0C}" srcOrd="0" destOrd="0" presId="urn:microsoft.com/office/officeart/2005/8/layout/orgChart1"/>
    <dgm:cxn modelId="{ABCDDFB4-72E4-40AC-814D-2C0E0958E0E1}" type="presParOf" srcId="{C6A5828B-C907-4331-9C32-180E1E894DFF}" destId="{59BB84D2-BE78-42DE-AC55-49C9DC3078BE}" srcOrd="0" destOrd="0" presId="urn:microsoft.com/office/officeart/2005/8/layout/orgChart1"/>
    <dgm:cxn modelId="{5F791898-9B42-4C33-A082-887DD929A7D8}" type="presParOf" srcId="{59BB84D2-BE78-42DE-AC55-49C9DC3078BE}" destId="{9E211C3C-7C34-467B-87FA-246B90D1C51C}" srcOrd="0" destOrd="0" presId="urn:microsoft.com/office/officeart/2005/8/layout/orgChart1"/>
    <dgm:cxn modelId="{497FC27B-9E7A-4AB3-919D-0921643C91A8}" type="presParOf" srcId="{9E211C3C-7C34-467B-87FA-246B90D1C51C}" destId="{C9CF58AA-BC56-41E5-86C8-3A90E319DC78}" srcOrd="0" destOrd="0" presId="urn:microsoft.com/office/officeart/2005/8/layout/orgChart1"/>
    <dgm:cxn modelId="{CE3F782C-E16E-4FB8-A5A4-A8D44A2B2EE1}" type="presParOf" srcId="{9E211C3C-7C34-467B-87FA-246B90D1C51C}" destId="{6BAD0E6E-11FD-42AA-860E-AB6ABF2888E4}" srcOrd="1" destOrd="0" presId="urn:microsoft.com/office/officeart/2005/8/layout/orgChart1"/>
    <dgm:cxn modelId="{B89350F3-7204-4902-89FA-57820583022C}" type="presParOf" srcId="{59BB84D2-BE78-42DE-AC55-49C9DC3078BE}" destId="{56D195F8-0CF4-4474-968C-D9E7A87B23D4}" srcOrd="1" destOrd="0" presId="urn:microsoft.com/office/officeart/2005/8/layout/orgChart1"/>
    <dgm:cxn modelId="{ADB48211-C41D-4498-8C24-94C0F374ED08}" type="presParOf" srcId="{59BB84D2-BE78-42DE-AC55-49C9DC3078BE}" destId="{26929CD0-09F9-4790-BCCD-F3ADA1511680}" srcOrd="2" destOrd="0" presId="urn:microsoft.com/office/officeart/2005/8/layout/orgChart1"/>
    <dgm:cxn modelId="{0822294A-14C6-4FE5-A428-1F3193E0757C}" type="presParOf" srcId="{C6A5828B-C907-4331-9C32-180E1E894DFF}" destId="{F86958B5-8FA3-4956-8A93-6A796691CF89}" srcOrd="1" destOrd="0" presId="urn:microsoft.com/office/officeart/2005/8/layout/orgChart1"/>
    <dgm:cxn modelId="{3DBA395E-7481-4B05-A34B-0D8AF96D8C58}" type="presParOf" srcId="{F86958B5-8FA3-4956-8A93-6A796691CF89}" destId="{8A3AD503-D17A-4E81-B855-F158BE016A36}" srcOrd="0" destOrd="0" presId="urn:microsoft.com/office/officeart/2005/8/layout/orgChart1"/>
    <dgm:cxn modelId="{6B7E2F4B-CD89-4A80-9742-0421671EFC4D}" type="presParOf" srcId="{8A3AD503-D17A-4E81-B855-F158BE016A36}" destId="{525DB3F1-5A05-44CD-8298-653454C4161C}" srcOrd="0" destOrd="0" presId="urn:microsoft.com/office/officeart/2005/8/layout/orgChart1"/>
    <dgm:cxn modelId="{A3DB4B1F-6408-4DA7-BF6B-294DE8887A58}" type="presParOf" srcId="{8A3AD503-D17A-4E81-B855-F158BE016A36}" destId="{13B9AB94-684C-4330-A321-A9D7077E168C}" srcOrd="1" destOrd="0" presId="urn:microsoft.com/office/officeart/2005/8/layout/orgChart1"/>
    <dgm:cxn modelId="{875AC59A-3BDA-45F9-83A9-F84CECCD44DA}" type="presParOf" srcId="{F86958B5-8FA3-4956-8A93-6A796691CF89}" destId="{D48E87E6-9421-4561-9A5E-139D81D7ADE3}" srcOrd="1" destOrd="0" presId="urn:microsoft.com/office/officeart/2005/8/layout/orgChart1"/>
    <dgm:cxn modelId="{CE8FE6C6-3DBD-4D3A-84A5-AA0EAED65E9C}" type="presParOf" srcId="{F86958B5-8FA3-4956-8A93-6A796691CF89}" destId="{01B0C20A-5026-4703-9ED7-E1128839F4C0}" srcOrd="2" destOrd="0" presId="urn:microsoft.com/office/officeart/2005/8/layout/orgChart1"/>
    <dgm:cxn modelId="{09D8346C-FB66-417F-834A-7A7AEC86EA66}" type="presParOf" srcId="{C6A5828B-C907-4331-9C32-180E1E894DFF}" destId="{F75940DD-DC60-4FFD-B38F-6BEFA881BA75}" srcOrd="2" destOrd="0" presId="urn:microsoft.com/office/officeart/2005/8/layout/orgChart1"/>
    <dgm:cxn modelId="{AFA198C2-DFB9-4AB4-B96B-D306C6DF4E10}" type="presParOf" srcId="{F75940DD-DC60-4FFD-B38F-6BEFA881BA75}" destId="{D00BDE2A-263D-4C50-82BF-94310DDC2F99}" srcOrd="0" destOrd="0" presId="urn:microsoft.com/office/officeart/2005/8/layout/orgChart1"/>
    <dgm:cxn modelId="{A66B3F97-487D-488B-BFF2-1EB9C0FDDAE6}" type="presParOf" srcId="{D00BDE2A-263D-4C50-82BF-94310DDC2F99}" destId="{29D80947-B4F6-4B1B-9515-7F699CC9AB0C}" srcOrd="0" destOrd="0" presId="urn:microsoft.com/office/officeart/2005/8/layout/orgChart1"/>
    <dgm:cxn modelId="{EF92C8DD-DC4F-4C0E-9033-0EBFE78C41A8}" type="presParOf" srcId="{D00BDE2A-263D-4C50-82BF-94310DDC2F99}" destId="{DB1F1083-E62A-40F4-ADF1-7DA9F4CCBFCF}" srcOrd="1" destOrd="0" presId="urn:microsoft.com/office/officeart/2005/8/layout/orgChart1"/>
    <dgm:cxn modelId="{F97D87BA-0BA1-443D-9923-1CF4C28621C7}" type="presParOf" srcId="{F75940DD-DC60-4FFD-B38F-6BEFA881BA75}" destId="{3902B1D7-DB79-4495-AC80-296EA770BC57}" srcOrd="1" destOrd="0" presId="urn:microsoft.com/office/officeart/2005/8/layout/orgChart1"/>
    <dgm:cxn modelId="{CA604A6B-53F0-4033-B3B0-53B7103A4BCB}" type="presParOf" srcId="{F75940DD-DC60-4FFD-B38F-6BEFA881BA75}" destId="{AEF8104A-5DC5-4827-A08C-E835E7058B7B}" srcOrd="2" destOrd="0" presId="urn:microsoft.com/office/officeart/2005/8/layout/orgChart1"/>
    <dgm:cxn modelId="{7208F1BC-E1E6-4EA2-A289-0C971401E84A}" type="presParOf" srcId="{C6A5828B-C907-4331-9C32-180E1E894DFF}" destId="{56A6C7E5-0E72-4300-8AF6-FF99F202307F}" srcOrd="3" destOrd="0" presId="urn:microsoft.com/office/officeart/2005/8/layout/orgChart1"/>
    <dgm:cxn modelId="{C5AE36BC-BDD0-4394-BDF6-ABC1B04A05D6}" type="presParOf" srcId="{56A6C7E5-0E72-4300-8AF6-FF99F202307F}" destId="{1AA70470-877F-413D-A46B-170CBA656C58}" srcOrd="0" destOrd="0" presId="urn:microsoft.com/office/officeart/2005/8/layout/orgChart1"/>
    <dgm:cxn modelId="{CB17AAD7-4AAF-48E7-AD71-216EBE2E7E90}" type="presParOf" srcId="{1AA70470-877F-413D-A46B-170CBA656C58}" destId="{D2095B4C-EA20-470D-A785-011F4962F3D3}" srcOrd="0" destOrd="0" presId="urn:microsoft.com/office/officeart/2005/8/layout/orgChart1"/>
    <dgm:cxn modelId="{19E0FF73-68AB-42FE-958C-9AF1F9326105}" type="presParOf" srcId="{1AA70470-877F-413D-A46B-170CBA656C58}" destId="{67EA62D2-B2E8-4E49-8C21-33ECEA4C72A2}" srcOrd="1" destOrd="0" presId="urn:microsoft.com/office/officeart/2005/8/layout/orgChart1"/>
    <dgm:cxn modelId="{2BE3F22F-8564-49F4-A682-13E642BE573C}" type="presParOf" srcId="{56A6C7E5-0E72-4300-8AF6-FF99F202307F}" destId="{A197A920-7ECB-4E80-BF46-837DDE1EB03B}" srcOrd="1" destOrd="0" presId="urn:microsoft.com/office/officeart/2005/8/layout/orgChart1"/>
    <dgm:cxn modelId="{334208DB-6F1D-47AC-A881-27B66D3AEE4C}" type="presParOf" srcId="{A197A920-7ECB-4E80-BF46-837DDE1EB03B}" destId="{3C48BBE1-9DA5-43F5-B862-DE81BE92AAB8}" srcOrd="0" destOrd="0" presId="urn:microsoft.com/office/officeart/2005/8/layout/orgChart1"/>
    <dgm:cxn modelId="{CAE9AD3C-FCA6-4A1B-9D6A-BD81B70BEF20}" type="presParOf" srcId="{A197A920-7ECB-4E80-BF46-837DDE1EB03B}" destId="{5535E702-8720-496C-9BAA-1686B69424B3}" srcOrd="1" destOrd="0" presId="urn:microsoft.com/office/officeart/2005/8/layout/orgChart1"/>
    <dgm:cxn modelId="{0F84BC34-D86D-41AA-955D-0D6E66609CB3}" type="presParOf" srcId="{5535E702-8720-496C-9BAA-1686B69424B3}" destId="{F535933C-16BA-4DCF-9476-47CE8908503B}" srcOrd="0" destOrd="0" presId="urn:microsoft.com/office/officeart/2005/8/layout/orgChart1"/>
    <dgm:cxn modelId="{5E5C93AA-00F6-404D-9DF2-B0CA82BF12AB}" type="presParOf" srcId="{F535933C-16BA-4DCF-9476-47CE8908503B}" destId="{CEC5CCB9-25CC-417D-804A-FD5D67D3DCAE}" srcOrd="0" destOrd="0" presId="urn:microsoft.com/office/officeart/2005/8/layout/orgChart1"/>
    <dgm:cxn modelId="{43FF5615-0E82-4546-8D7D-DF04425228E0}" type="presParOf" srcId="{F535933C-16BA-4DCF-9476-47CE8908503B}" destId="{84EB579B-E243-4147-97BD-BE4D764F8541}" srcOrd="1" destOrd="0" presId="urn:microsoft.com/office/officeart/2005/8/layout/orgChart1"/>
    <dgm:cxn modelId="{86D7C259-7D54-4C38-92D9-23B963D4578F}" type="presParOf" srcId="{5535E702-8720-496C-9BAA-1686B69424B3}" destId="{2990EE99-AC83-458B-977B-72EB0B496E2A}" srcOrd="1" destOrd="0" presId="urn:microsoft.com/office/officeart/2005/8/layout/orgChart1"/>
    <dgm:cxn modelId="{B4827B2E-6E23-4A52-86B8-8B41F9F7A316}" type="presParOf" srcId="{5535E702-8720-496C-9BAA-1686B69424B3}" destId="{E5C683B0-C6CE-4F62-AAEE-ECF4512EF59E}" srcOrd="2" destOrd="0" presId="urn:microsoft.com/office/officeart/2005/8/layout/orgChart1"/>
    <dgm:cxn modelId="{76C6E865-4CE4-4C50-8793-1E5DD31D5DCC}" type="presParOf" srcId="{A197A920-7ECB-4E80-BF46-837DDE1EB03B}" destId="{997E69CE-58CA-4345-BD8A-186530D44A0B}" srcOrd="2" destOrd="0" presId="urn:microsoft.com/office/officeart/2005/8/layout/orgChart1"/>
    <dgm:cxn modelId="{51BF8C30-7EA6-40D9-B161-1E761B39C6E6}" type="presParOf" srcId="{A197A920-7ECB-4E80-BF46-837DDE1EB03B}" destId="{A4A06C97-B979-4B4D-8070-90B66AC223C2}" srcOrd="3" destOrd="0" presId="urn:microsoft.com/office/officeart/2005/8/layout/orgChart1"/>
    <dgm:cxn modelId="{0B36AA9E-B60F-4D28-A0A4-9C3FAC71805F}" type="presParOf" srcId="{A4A06C97-B979-4B4D-8070-90B66AC223C2}" destId="{39ACA871-562F-4307-83C0-1B7342433BA9}" srcOrd="0" destOrd="0" presId="urn:microsoft.com/office/officeart/2005/8/layout/orgChart1"/>
    <dgm:cxn modelId="{BF0A96AD-DF6C-4A82-8755-8B1E76257D42}" type="presParOf" srcId="{39ACA871-562F-4307-83C0-1B7342433BA9}" destId="{D1B80960-CAE4-4CAE-9D81-9898D08C7664}" srcOrd="0" destOrd="0" presId="urn:microsoft.com/office/officeart/2005/8/layout/orgChart1"/>
    <dgm:cxn modelId="{5B72C1A4-D0F9-4210-AC36-C4C27046B27F}" type="presParOf" srcId="{39ACA871-562F-4307-83C0-1B7342433BA9}" destId="{7D691BED-5162-428C-A197-15220EFD3DC1}" srcOrd="1" destOrd="0" presId="urn:microsoft.com/office/officeart/2005/8/layout/orgChart1"/>
    <dgm:cxn modelId="{B17D3D89-08B0-41C8-8DF8-6F512B4FFD24}" type="presParOf" srcId="{A4A06C97-B979-4B4D-8070-90B66AC223C2}" destId="{BDBE59AF-991E-46E4-92D4-51312FE59EF3}" srcOrd="1" destOrd="0" presId="urn:microsoft.com/office/officeart/2005/8/layout/orgChart1"/>
    <dgm:cxn modelId="{BD019EA4-2446-4880-8C6D-791FA1C2D43B}" type="presParOf" srcId="{A4A06C97-B979-4B4D-8070-90B66AC223C2}" destId="{E30B1A78-87B3-4AE4-8225-DA1510C68C35}" srcOrd="2" destOrd="0" presId="urn:microsoft.com/office/officeart/2005/8/layout/orgChart1"/>
    <dgm:cxn modelId="{FFDEEE42-4435-45F7-A5C1-B7F0E6310491}" type="presParOf" srcId="{A197A920-7ECB-4E80-BF46-837DDE1EB03B}" destId="{EA61501B-C3D3-4CBB-9BC4-D2B5F8A19890}" srcOrd="4" destOrd="0" presId="urn:microsoft.com/office/officeart/2005/8/layout/orgChart1"/>
    <dgm:cxn modelId="{B725FBF3-662C-4FF9-BD9C-96043F722448}" type="presParOf" srcId="{A197A920-7ECB-4E80-BF46-837DDE1EB03B}" destId="{9AA7D9EE-A54C-4172-A2B4-90E9E3753808}" srcOrd="5" destOrd="0" presId="urn:microsoft.com/office/officeart/2005/8/layout/orgChart1"/>
    <dgm:cxn modelId="{C00B1484-66EC-45D9-83BA-4F73D90DE4F5}" type="presParOf" srcId="{9AA7D9EE-A54C-4172-A2B4-90E9E3753808}" destId="{211FBEA2-3FFB-4283-810C-B88CF952228A}" srcOrd="0" destOrd="0" presId="urn:microsoft.com/office/officeart/2005/8/layout/orgChart1"/>
    <dgm:cxn modelId="{8212D5AD-1344-4E84-B193-1FF78A697AE7}" type="presParOf" srcId="{211FBEA2-3FFB-4283-810C-B88CF952228A}" destId="{C93DCA11-10AA-457A-BCD2-C80D48844C9F}" srcOrd="0" destOrd="0" presId="urn:microsoft.com/office/officeart/2005/8/layout/orgChart1"/>
    <dgm:cxn modelId="{539CFDE3-6EF4-43F4-98BC-75F73292F9B0}" type="presParOf" srcId="{211FBEA2-3FFB-4283-810C-B88CF952228A}" destId="{0E95E643-FAB0-4EC2-9101-05909A6D0EF1}" srcOrd="1" destOrd="0" presId="urn:microsoft.com/office/officeart/2005/8/layout/orgChart1"/>
    <dgm:cxn modelId="{D786CB59-2F90-4DF0-9CE6-05E07488033D}" type="presParOf" srcId="{9AA7D9EE-A54C-4172-A2B4-90E9E3753808}" destId="{1B26D018-7AFD-4042-B260-3E6B07AF9212}" srcOrd="1" destOrd="0" presId="urn:microsoft.com/office/officeart/2005/8/layout/orgChart1"/>
    <dgm:cxn modelId="{E09C5D20-9400-4B14-82BC-B7E8213497F3}" type="presParOf" srcId="{9AA7D9EE-A54C-4172-A2B4-90E9E3753808}" destId="{29BCA2A8-A25A-42C1-8B2A-E4568EF81EE0}" srcOrd="2" destOrd="0" presId="urn:microsoft.com/office/officeart/2005/8/layout/orgChart1"/>
    <dgm:cxn modelId="{9E4139DE-8994-4ABE-AF32-0651F0B95E16}" type="presParOf" srcId="{A197A920-7ECB-4E80-BF46-837DDE1EB03B}" destId="{413ED653-BC69-4A7A-8DD0-87A700602313}" srcOrd="6" destOrd="0" presId="urn:microsoft.com/office/officeart/2005/8/layout/orgChart1"/>
    <dgm:cxn modelId="{99A284B3-B607-46CB-A022-E72CA6E6DB52}" type="presParOf" srcId="{A197A920-7ECB-4E80-BF46-837DDE1EB03B}" destId="{8A2C5447-F4FD-4B0C-B7A0-C438CA5271BD}" srcOrd="7" destOrd="0" presId="urn:microsoft.com/office/officeart/2005/8/layout/orgChart1"/>
    <dgm:cxn modelId="{3A5CEA3F-A655-4936-87C9-231562A5298E}" type="presParOf" srcId="{8A2C5447-F4FD-4B0C-B7A0-C438CA5271BD}" destId="{C04FD330-B509-4960-B055-EE83EC36A7E7}" srcOrd="0" destOrd="0" presId="urn:microsoft.com/office/officeart/2005/8/layout/orgChart1"/>
    <dgm:cxn modelId="{1039233F-48D3-40F6-B928-868BD6841ABF}" type="presParOf" srcId="{C04FD330-B509-4960-B055-EE83EC36A7E7}" destId="{37B09C22-E0F3-4210-B07F-B0519374F875}" srcOrd="0" destOrd="0" presId="urn:microsoft.com/office/officeart/2005/8/layout/orgChart1"/>
    <dgm:cxn modelId="{8017D227-B068-4F48-BF9C-72DE0FB30B1B}" type="presParOf" srcId="{C04FD330-B509-4960-B055-EE83EC36A7E7}" destId="{B16497D2-55EA-4F36-9DBF-AC231869CA3E}" srcOrd="1" destOrd="0" presId="urn:microsoft.com/office/officeart/2005/8/layout/orgChart1"/>
    <dgm:cxn modelId="{30638221-5687-4FCC-B0CB-C0B10AC54773}" type="presParOf" srcId="{8A2C5447-F4FD-4B0C-B7A0-C438CA5271BD}" destId="{E635C649-2D24-4D34-A104-34EA0A1B965D}" srcOrd="1" destOrd="0" presId="urn:microsoft.com/office/officeart/2005/8/layout/orgChart1"/>
    <dgm:cxn modelId="{5E09EA63-7D5D-4996-9275-837A00CC7FD3}" type="presParOf" srcId="{8A2C5447-F4FD-4B0C-B7A0-C438CA5271BD}" destId="{CCAEE152-A49B-46AD-8D46-8465B8B62981}" srcOrd="2" destOrd="0" presId="urn:microsoft.com/office/officeart/2005/8/layout/orgChart1"/>
    <dgm:cxn modelId="{6290712C-6207-476D-B175-CE824E404BE2}" type="presParOf" srcId="{56A6C7E5-0E72-4300-8AF6-FF99F202307F}" destId="{FA93B896-DE33-4CE3-8B52-83E95FC94E8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ED653-BC69-4A7A-8DD0-87A700602313}">
      <dsp:nvSpPr>
        <dsp:cNvPr id="0" name=""/>
        <dsp:cNvSpPr/>
      </dsp:nvSpPr>
      <dsp:spPr>
        <a:xfrm>
          <a:off x="4091828" y="1298123"/>
          <a:ext cx="836665" cy="1213469"/>
        </a:xfrm>
        <a:custGeom>
          <a:avLst/>
          <a:gdLst/>
          <a:ahLst/>
          <a:cxnLst/>
          <a:rect l="0" t="0" r="0" b="0"/>
          <a:pathLst>
            <a:path>
              <a:moveTo>
                <a:pt x="836665" y="0"/>
              </a:moveTo>
              <a:lnTo>
                <a:pt x="836665" y="1075677"/>
              </a:lnTo>
              <a:lnTo>
                <a:pt x="0" y="1075677"/>
              </a:lnTo>
              <a:lnTo>
                <a:pt x="0" y="12134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1501B-C3D3-4CBB-9BC4-D2B5F8A19890}">
      <dsp:nvSpPr>
        <dsp:cNvPr id="0" name=""/>
        <dsp:cNvSpPr/>
      </dsp:nvSpPr>
      <dsp:spPr>
        <a:xfrm>
          <a:off x="4928493" y="1298123"/>
          <a:ext cx="909328" cy="1213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5677"/>
              </a:lnTo>
              <a:lnTo>
                <a:pt x="909328" y="1075677"/>
              </a:lnTo>
              <a:lnTo>
                <a:pt x="909328" y="12134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E69CE-58CA-4345-BD8A-186530D44A0B}">
      <dsp:nvSpPr>
        <dsp:cNvPr id="0" name=""/>
        <dsp:cNvSpPr/>
      </dsp:nvSpPr>
      <dsp:spPr>
        <a:xfrm>
          <a:off x="4091828" y="1298123"/>
          <a:ext cx="836665" cy="316759"/>
        </a:xfrm>
        <a:custGeom>
          <a:avLst/>
          <a:gdLst/>
          <a:ahLst/>
          <a:cxnLst/>
          <a:rect l="0" t="0" r="0" b="0"/>
          <a:pathLst>
            <a:path>
              <a:moveTo>
                <a:pt x="836665" y="0"/>
              </a:moveTo>
              <a:lnTo>
                <a:pt x="836665" y="178966"/>
              </a:lnTo>
              <a:lnTo>
                <a:pt x="0" y="178966"/>
              </a:lnTo>
              <a:lnTo>
                <a:pt x="0" y="3167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8BBE1-9DA5-43F5-B862-DE81BE92AAB8}">
      <dsp:nvSpPr>
        <dsp:cNvPr id="0" name=""/>
        <dsp:cNvSpPr/>
      </dsp:nvSpPr>
      <dsp:spPr>
        <a:xfrm>
          <a:off x="4928493" y="1298123"/>
          <a:ext cx="909328" cy="316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966"/>
              </a:lnTo>
              <a:lnTo>
                <a:pt x="909328" y="178966"/>
              </a:lnTo>
              <a:lnTo>
                <a:pt x="909328" y="3167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F58AA-BC56-41E5-86C8-3A90E319DC78}">
      <dsp:nvSpPr>
        <dsp:cNvPr id="0" name=""/>
        <dsp:cNvSpPr/>
      </dsp:nvSpPr>
      <dsp:spPr>
        <a:xfrm>
          <a:off x="0" y="641966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ts val="0"/>
            </a:spcAft>
            <a:buNone/>
          </a:pPr>
          <a:r>
            <a:rPr lang="tr-TR" sz="2800" kern="1200" dirty="0">
              <a:latin typeface="Arial Narrow" panose="020B0606020202030204" pitchFamily="34" charset="0"/>
            </a:rPr>
            <a:t>Main</a:t>
          </a:r>
        </a:p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ts val="0"/>
            </a:spcAft>
            <a:buNone/>
          </a:pPr>
          <a:r>
            <a:rPr lang="tr-TR" sz="2800" kern="1200" dirty="0">
              <a:latin typeface="Arial Narrow" panose="020B0606020202030204" pitchFamily="34" charset="0"/>
            </a:rPr>
            <a:t>Control</a:t>
          </a:r>
        </a:p>
      </dsp:txBody>
      <dsp:txXfrm>
        <a:off x="0" y="641966"/>
        <a:ext cx="1312313" cy="656156"/>
      </dsp:txXfrm>
    </dsp:sp>
    <dsp:sp modelId="{525DB3F1-5A05-44CD-8298-653454C4161C}">
      <dsp:nvSpPr>
        <dsp:cNvPr id="0" name=""/>
        <dsp:cNvSpPr/>
      </dsp:nvSpPr>
      <dsp:spPr>
        <a:xfrm>
          <a:off x="2056824" y="641966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Arial Narrow" panose="020B0606020202030204" pitchFamily="34" charset="0"/>
            </a:rPr>
            <a:t>Input</a:t>
          </a:r>
          <a:endParaRPr lang="tr-TR" sz="2800" kern="1200" dirty="0">
            <a:latin typeface="Arial Narrow" panose="020B0606020202030204" pitchFamily="34" charset="0"/>
          </a:endParaRPr>
        </a:p>
      </dsp:txBody>
      <dsp:txXfrm>
        <a:off x="2056824" y="641966"/>
        <a:ext cx="1312313" cy="656156"/>
      </dsp:txXfrm>
    </dsp:sp>
    <dsp:sp modelId="{29D80947-B4F6-4B1B-9515-7F699CC9AB0C}">
      <dsp:nvSpPr>
        <dsp:cNvPr id="0" name=""/>
        <dsp:cNvSpPr/>
      </dsp:nvSpPr>
      <dsp:spPr>
        <a:xfrm>
          <a:off x="6552468" y="641966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Arial Narrow" panose="020B0606020202030204" pitchFamily="34" charset="0"/>
            </a:rPr>
            <a:t>Output</a:t>
          </a:r>
          <a:endParaRPr lang="tr-TR" sz="2800" kern="1200" dirty="0">
            <a:latin typeface="Arial Narrow" panose="020B0606020202030204" pitchFamily="34" charset="0"/>
          </a:endParaRPr>
        </a:p>
      </dsp:txBody>
      <dsp:txXfrm>
        <a:off x="6552468" y="641966"/>
        <a:ext cx="1312313" cy="656156"/>
      </dsp:txXfrm>
    </dsp:sp>
    <dsp:sp modelId="{D2095B4C-EA20-470D-A785-011F4962F3D3}">
      <dsp:nvSpPr>
        <dsp:cNvPr id="0" name=""/>
        <dsp:cNvSpPr/>
      </dsp:nvSpPr>
      <dsp:spPr>
        <a:xfrm>
          <a:off x="4272337" y="641966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Arial Narrow" panose="020B0606020202030204" pitchFamily="34" charset="0"/>
            </a:rPr>
            <a:t>Shape</a:t>
          </a:r>
          <a:endParaRPr lang="tr-TR" sz="2800" kern="1200" dirty="0">
            <a:latin typeface="Arial Narrow" panose="020B0606020202030204" pitchFamily="34" charset="0"/>
          </a:endParaRPr>
        </a:p>
      </dsp:txBody>
      <dsp:txXfrm>
        <a:off x="4272337" y="641966"/>
        <a:ext cx="1312313" cy="656156"/>
      </dsp:txXfrm>
    </dsp:sp>
    <dsp:sp modelId="{CEC5CCB9-25CC-417D-804A-FD5D67D3DCAE}">
      <dsp:nvSpPr>
        <dsp:cNvPr id="0" name=""/>
        <dsp:cNvSpPr/>
      </dsp:nvSpPr>
      <dsp:spPr>
        <a:xfrm>
          <a:off x="5181665" y="1614883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Arial Narrow" panose="020B0606020202030204" pitchFamily="34" charset="0"/>
            </a:rPr>
            <a:t>Polygon</a:t>
          </a:r>
          <a:endParaRPr lang="tr-TR" sz="2800" kern="1200" dirty="0">
            <a:latin typeface="Arial Narrow" panose="020B0606020202030204" pitchFamily="34" charset="0"/>
          </a:endParaRPr>
        </a:p>
      </dsp:txBody>
      <dsp:txXfrm>
        <a:off x="5181665" y="1614883"/>
        <a:ext cx="1312313" cy="656156"/>
      </dsp:txXfrm>
    </dsp:sp>
    <dsp:sp modelId="{D1B80960-CAE4-4CAE-9D81-9898D08C7664}">
      <dsp:nvSpPr>
        <dsp:cNvPr id="0" name=""/>
        <dsp:cNvSpPr/>
      </dsp:nvSpPr>
      <dsp:spPr>
        <a:xfrm>
          <a:off x="3435671" y="1614883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latin typeface="Arial Narrow" panose="020B0606020202030204" pitchFamily="34" charset="0"/>
            </a:rPr>
            <a:t>Star</a:t>
          </a:r>
        </a:p>
      </dsp:txBody>
      <dsp:txXfrm>
        <a:off x="3435671" y="1614883"/>
        <a:ext cx="1312313" cy="656156"/>
      </dsp:txXfrm>
    </dsp:sp>
    <dsp:sp modelId="{C93DCA11-10AA-457A-BCD2-C80D48844C9F}">
      <dsp:nvSpPr>
        <dsp:cNvPr id="0" name=""/>
        <dsp:cNvSpPr/>
      </dsp:nvSpPr>
      <dsp:spPr>
        <a:xfrm>
          <a:off x="5181665" y="2511593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Arial Narrow" panose="020B0606020202030204" pitchFamily="34" charset="0"/>
            </a:rPr>
            <a:t>Cube</a:t>
          </a:r>
          <a:endParaRPr lang="tr-TR" sz="2800" kern="1200" dirty="0">
            <a:latin typeface="Arial Narrow" panose="020B0606020202030204" pitchFamily="34" charset="0"/>
          </a:endParaRPr>
        </a:p>
      </dsp:txBody>
      <dsp:txXfrm>
        <a:off x="5181665" y="2511593"/>
        <a:ext cx="1312313" cy="656156"/>
      </dsp:txXfrm>
    </dsp:sp>
    <dsp:sp modelId="{37B09C22-E0F3-4210-B07F-B0519374F875}">
      <dsp:nvSpPr>
        <dsp:cNvPr id="0" name=""/>
        <dsp:cNvSpPr/>
      </dsp:nvSpPr>
      <dsp:spPr>
        <a:xfrm>
          <a:off x="3435671" y="2511593"/>
          <a:ext cx="1312313" cy="65615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latin typeface="Arial Narrow" panose="020B0606020202030204" pitchFamily="34" charset="0"/>
            </a:rPr>
            <a:t>Spiral</a:t>
          </a:r>
        </a:p>
      </dsp:txBody>
      <dsp:txXfrm>
        <a:off x="3435671" y="2511593"/>
        <a:ext cx="1312313" cy="656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 dirty="0" err="1"/>
              <a:t>Sevda</a:t>
            </a:r>
            <a:r>
              <a:rPr lang="en-US" dirty="0"/>
              <a:t> Dilara KÜYÜK - ÇFL - 9A</a:t>
            </a:r>
            <a:endParaRPr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r>
              <a:rPr lang="tr-TR" dirty="0"/>
              <a:t>10.01.2020</a:t>
            </a:r>
          </a:p>
          <a:p>
            <a:r>
              <a:rPr lang="tr-TR" dirty="0"/>
              <a:t>Sevda Dilara Küyük</a:t>
            </a:r>
            <a:endParaRPr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8DC57A8-AE18-4654-B6AF-04B3577165BE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5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>
                <a:latin typeface="Agency FB" panose="020B0503020202020204" pitchFamily="34" charset="0"/>
              </a:defRPr>
            </a:lvl1pPr>
          </a:lstStyle>
          <a:p>
            <a:pPr rtl="0"/>
            <a:r>
              <a:rPr lang="tr-TR" dirty="0"/>
              <a:t>Asıl başlık stilini düzenlemek için tıklayın</a:t>
            </a:r>
            <a:endParaRPr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Üç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"/>
          </a:p>
        </p:txBody>
      </p:sp>
      <p:grpSp>
        <p:nvGrpSpPr>
          <p:cNvPr id="84" name="Gr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Resim Yer Tutucusu 33" descr="Resim eklemek için boş yer tutucu. Yer tutucuya tıklayın ve eklemek istediğiniz resmi seçin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grpSp>
        <p:nvGrpSpPr>
          <p:cNvPr id="98" name="Gr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Resim Yer Tutucusu 33" descr="Resim eklemek için boş yer tutucu. Yer tutucuya tıklayın ve eklemek istediğiniz resmi seçin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grpSp>
        <p:nvGrpSpPr>
          <p:cNvPr id="112" name="Gr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Resim Yer Tutucusu 33" descr="Resim eklemek için boş yer tutucu. Yer tutucuya tıklayın ve eklemek istediğiniz resmi seçin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126" name="Metin Yer Tutucusu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Alt Bilgi Yer Tutucusu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6" name="Tarih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9FBD4-81B9-4EC5-9C38-3D7701D0B0A5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tr-TR"/>
              <a:t>Asıl başlık stilini düzenlemek için tıklayın</a:t>
            </a:r>
            <a:endParaRPr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fld id="{CE525153-F359-4067-B2BF-CF23A8772BE7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tr-TR"/>
              <a:t>Asıl başlık stilini düzenlemek için tıklayın</a:t>
            </a:r>
            <a:endParaRPr dirty="0"/>
          </a:p>
        </p:txBody>
      </p:sp>
      <p:grpSp>
        <p:nvGrpSpPr>
          <p:cNvPr id="8" name="Gr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Serbest 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Serbest Biçi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Gr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Serbest Biçi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Serbest Biçi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Serbest Biçi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Serbest Biçi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Serbest Biçi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Serbest Biçi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Serbest Biçi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Serbest Biçi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Serbest Biçi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Serbest Biçi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8539D6-B0D8-489F-8FB0-198919CE3F75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0BA128-BCE0-480A-9840-BF694E9B4697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A197A-660C-43E7-B81F-A312823B10A0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gency FB" panose="020B0503020202020204" pitchFamily="34" charset="0"/>
              </a:defRPr>
            </a:lvl1pPr>
          </a:lstStyle>
          <a:p>
            <a:pPr rtl="0"/>
            <a:r>
              <a:rPr lang="tr-TR" dirty="0"/>
              <a:t>Asıl başlık stilini düzenlemek için tıklayın</a:t>
            </a:r>
            <a:endParaRPr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Agency FB" panose="020B0503020202020204" pitchFamily="34" charset="0"/>
              </a:defRPr>
            </a:lvl1pPr>
            <a:lvl2pPr>
              <a:defRPr>
                <a:latin typeface="Agency FB" panose="020B0503020202020204" pitchFamily="34" charset="0"/>
              </a:defRPr>
            </a:lvl2pPr>
            <a:lvl3pPr>
              <a:defRPr>
                <a:latin typeface="Agency FB" panose="020B0503020202020204" pitchFamily="34" charset="0"/>
              </a:defRPr>
            </a:lvl3pPr>
            <a:lvl4pPr>
              <a:defRPr>
                <a:latin typeface="Agency FB" panose="020B0503020202020204" pitchFamily="34" charset="0"/>
              </a:defRPr>
            </a:lvl4pPr>
            <a:lvl5pPr>
              <a:defRPr>
                <a:latin typeface="Agency FB" panose="020B0503020202020204" pitchFamily="34" charset="0"/>
              </a:defRPr>
            </a:lvl5pPr>
          </a:lstStyle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  <a:endParaRPr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1BA2F7-92D1-43CA-BF15-5690C6498165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tr-TR" dirty="0"/>
              <a:t>Asıl başlık stilini düzenlemek için tıklayın</a:t>
            </a:r>
            <a:endParaRPr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  <a:endParaRPr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  <a:endParaRPr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CF865-D161-4563-9181-AFC64309AE27}" type="datetime1">
              <a:rPr lang="tr-TR" smtClean="0"/>
              <a:t>6.1.2020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8A7E62-E225-4029-BCD6-BA0CC27E55D5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2E1451-ADF3-4A06-A7AD-A7E6F5E2CFE6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FAC31A-F9A9-430E-B67C-DF2581AD2EC0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"/>
          </a:p>
        </p:txBody>
      </p:sp>
      <p:grpSp>
        <p:nvGrpSpPr>
          <p:cNvPr id="9" name="Gr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Resim Yer Tutucusu 33" descr="Resim eklemek için boş yer tutucu. Yer tutucuya tıklayın ve eklemek istediğiniz resmi seçin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39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grpSp>
        <p:nvGrpSpPr>
          <p:cNvPr id="22" name="Gr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Resim Yer Tutucusu 33" descr="Resim eklemek için boş yer tutucu. Yer tutucuya tıklayın ve eklemek istediğiniz resmi seçin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40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Alt Bilgi Yer Tutucusu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6" name="Tarih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1CE534-1530-49A5-94E5-52057697A736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Üç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tr"/>
          </a:p>
        </p:txBody>
      </p:sp>
      <p:grpSp>
        <p:nvGrpSpPr>
          <p:cNvPr id="52" name="Gr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Resim Yer Tutucusu 33" descr="Resim eklemek için boş yer tutucu. Yer tutucuya tıklayın ve eklemek istediğiniz resmi seçin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81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grpSp>
        <p:nvGrpSpPr>
          <p:cNvPr id="84" name="Gr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Resim Yer Tutucusu 33" descr="Resim eklemek için boş yer tutucu. Yer tutucuya tıklayın ve eklemek istediğiniz resmi seçin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82" name="Metin Yer Tutucusu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grpSp>
        <p:nvGrpSpPr>
          <p:cNvPr id="97" name="Gr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Serbest Biçi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Serbest Biçi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Serbest Biçi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Serbest Biçi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Serbest Biçi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Serbest Biçi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Serbest Biçi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Serbest Biçi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Serbest Biçi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Serbest Biçi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Serbest Biçi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Serbest Biçi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Resim Yer Tutucusu 33" descr="Resim eklemek için boş yer tutucu. Yer tutucuya tıklayın ve eklemek istediğiniz resmi seçin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tr-TR"/>
              <a:t>Resim eklemek için simgeye tıklayın</a:t>
            </a:r>
            <a:endParaRPr dirty="0"/>
          </a:p>
        </p:txBody>
      </p:sp>
      <p:sp>
        <p:nvSpPr>
          <p:cNvPr id="83" name="Metin Yer Tutucusu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Alt Bilgi Yer Tutucusu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Sevda Dilara KÜYÜK - ÇFL - 9A</a:t>
            </a:r>
            <a:endParaRPr dirty="0"/>
          </a:p>
        </p:txBody>
      </p:sp>
      <p:sp>
        <p:nvSpPr>
          <p:cNvPr id="6" name="Tarih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C832FE-4004-4847-916C-66A5BC0B23F2}" type="datetime1">
              <a:rPr lang="tr-TR" smtClean="0"/>
              <a:t>6.1.2020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dirty="0" err="1"/>
              <a:t>Sevda</a:t>
            </a:r>
            <a:r>
              <a:rPr lang="en-US" dirty="0"/>
              <a:t> Dilara KÜYÜK - ÇFL - 9A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538848E-7660-4C40-BA5E-1BE31A943E66}" type="datetime1">
              <a:rPr lang="tr-TR" smtClean="0"/>
              <a:t>6.1.2020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aw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3/library/turtle.html?highlight=turtle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vdadilarakuyuk/bilisim_dersi_CFL9_proj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Problem Çözme- Algoritma – Kodlama Örnek Proje</a:t>
            </a:r>
            <a:endParaRPr lang="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Sevda Dilara KÜYÜK – ÇFL 9D - 741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(4’üncü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4- Farklı Çözüm Yolları Listesi İçerisinden En İyi Çözümü Seçme:</a:t>
            </a:r>
            <a:r>
              <a:rPr lang="tr-TR" dirty="0"/>
              <a:t> </a:t>
            </a:r>
            <a:r>
              <a:rPr lang="tr-TR" i="1" dirty="0"/>
              <a:t>Bu adımda her bir çözümün olumlu ve olumsuz yönleri ortaya konur, değerlendirme yapabilmek için ölçütler oluşturulur. Problem çözmek için tek bir yol yoktur; en iyi yol vardır.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EKRANA GEOMETRİK ŞEKİL ÇİZDİRMENİN EN İYİ YOLUNU SEÇELİM: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1 –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Siyah ekranda, seçtiğimiz bir karakteri, her satır için ayrı sayıda tekrar ederek şekil çizdirebiliriz.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10</a:t>
            </a:fld>
            <a:endParaRPr lang="tr-TR" dirty="0"/>
          </a:p>
        </p:txBody>
      </p:sp>
      <p:pic>
        <p:nvPicPr>
          <p:cNvPr id="1026" name="Picture 2" descr="İlgili resim">
            <a:extLst>
              <a:ext uri="{FF2B5EF4-FFF2-40B4-BE49-F238E27FC236}">
                <a16:creationId xmlns:a16="http://schemas.microsoft.com/office/drawing/2014/main" id="{46DD9E84-7A73-4D4E-AABF-0545FBAE5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 r="3395" b="5075"/>
          <a:stretch/>
        </p:blipFill>
        <p:spPr bwMode="auto">
          <a:xfrm>
            <a:off x="678024" y="3866038"/>
            <a:ext cx="2873829" cy="13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ECC75E62-C20A-4441-9FF8-083ED895399A}"/>
              </a:ext>
            </a:extLst>
          </p:cNvPr>
          <p:cNvSpPr/>
          <p:nvPr/>
        </p:nvSpPr>
        <p:spPr>
          <a:xfrm>
            <a:off x="4312308" y="3738412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70C0"/>
                </a:solidFill>
              </a:rPr>
              <a:t>Eşkenar Poligon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Yıldız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Küp,   Örümcek Ağı / Spiral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764FF08-CE4A-4E2C-8A21-003E8A7BE4FB}"/>
              </a:ext>
            </a:extLst>
          </p:cNvPr>
          <p:cNvSpPr txBox="1"/>
          <p:nvPr/>
        </p:nvSpPr>
        <p:spPr>
          <a:xfrm>
            <a:off x="3900196" y="4153708"/>
            <a:ext cx="647164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chemeClr val="accent3">
                    <a:lumMod val="50000"/>
                  </a:schemeClr>
                </a:solidFill>
                <a:latin typeface="Agency FB" panose="020B0503020202020204" pitchFamily="34" charset="0"/>
              </a:rPr>
              <a:t>Bu yöntemi kullanırsak;</a:t>
            </a:r>
          </a:p>
          <a:p>
            <a:r>
              <a:rPr lang="tr-TR" dirty="0"/>
              <a:t>- Ekrana istediğimiz şekli yansıtmakta zorluk yaşarız.</a:t>
            </a:r>
          </a:p>
          <a:p>
            <a:r>
              <a:rPr lang="tr-TR" dirty="0"/>
              <a:t>- Açı ve eğrileri oluşturamayız.</a:t>
            </a:r>
          </a:p>
          <a:p>
            <a:r>
              <a:rPr lang="tr-TR" dirty="0"/>
              <a:t>- Küp gibi üç boyutlu şekli çizdiremeyiz.</a:t>
            </a:r>
          </a:p>
          <a:p>
            <a:r>
              <a:rPr lang="tr-TR" dirty="0"/>
              <a:t>- Görsel bir çekiciliği olmayacaktır.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376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(4’üncü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4- Farklı Çözüm Yolları Listesi İçerisinden En İyi Çözümü Seçme:</a:t>
            </a:r>
            <a:r>
              <a:rPr lang="tr-TR" dirty="0"/>
              <a:t> </a:t>
            </a:r>
            <a:r>
              <a:rPr lang="tr-TR" i="1" dirty="0"/>
              <a:t>Bu adımda her bir çözümün olumlu ve olumsuz yönleri ortaya konur, değerlendirme yapabilmek için ölçütler oluşturulur. Problem çözmek için tek bir yol yoktur; en iyi yol vardır.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EKRANA GEOMETRİK ŞEKİL ÇİZDİRMENİN EN İYİ YOLUNU SEÇELİM: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2-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Ekranda çizgileri görsel olarak çizdirerek farklı geometrik şekli oluşturabiliriz.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11</a:t>
            </a:fld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CC75E62-C20A-4441-9FF8-083ED895399A}"/>
              </a:ext>
            </a:extLst>
          </p:cNvPr>
          <p:cNvSpPr/>
          <p:nvPr/>
        </p:nvSpPr>
        <p:spPr>
          <a:xfrm>
            <a:off x="4312308" y="3738412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70C0"/>
                </a:solidFill>
              </a:rPr>
              <a:t>Eşkenar Poligon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Yıldız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Küp,   Örümcek Ağı / Spiral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764FF08-CE4A-4E2C-8A21-003E8A7BE4FB}"/>
              </a:ext>
            </a:extLst>
          </p:cNvPr>
          <p:cNvSpPr txBox="1"/>
          <p:nvPr/>
        </p:nvSpPr>
        <p:spPr>
          <a:xfrm>
            <a:off x="3900196" y="4153708"/>
            <a:ext cx="6876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accent3">
                    <a:lumMod val="50000"/>
                  </a:schemeClr>
                </a:solidFill>
                <a:latin typeface="Agency FB" panose="020B0503020202020204" pitchFamily="34" charset="0"/>
              </a:rPr>
              <a:t>Bu yöntemi kullanırsak;</a:t>
            </a:r>
          </a:p>
          <a:p>
            <a:r>
              <a:rPr lang="tr-TR" dirty="0"/>
              <a:t>- Çizgilerle ekrana istediğimiz şekli çizdirebiliriz.</a:t>
            </a:r>
          </a:p>
          <a:p>
            <a:r>
              <a:rPr lang="tr-TR" dirty="0"/>
              <a:t>- Küp gibi üç boyutlu şekilleri çizdirebiliriz.</a:t>
            </a:r>
          </a:p>
          <a:p>
            <a:r>
              <a:rPr lang="tr-TR" dirty="0"/>
              <a:t>- Kullanıcı açısından daha görsel olacaktır.</a:t>
            </a: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6342843-107C-4AF9-92B7-7D6DC954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1644" r="2766" b="1020"/>
          <a:stretch/>
        </p:blipFill>
        <p:spPr>
          <a:xfrm>
            <a:off x="1154774" y="3738412"/>
            <a:ext cx="1886474" cy="21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(4’üncü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4- Farklı Çözüm Yolları Listesi İçerisinden En İyi Çözümü Seçme:</a:t>
            </a:r>
            <a:r>
              <a:rPr lang="tr-TR" dirty="0"/>
              <a:t> </a:t>
            </a:r>
            <a:r>
              <a:rPr lang="tr-TR" i="1" dirty="0"/>
              <a:t>Bu adımda her bir çözümün olumlu ve olumsuz yönleri ortaya konur, değerlendirme yapabilmek için ölçütler oluşturulur. Problem çözmek için tek bir yol yoktur; en iyi yol vardır.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EKRANA GEOMETRİK ŞEKİL ÇİZDİRMENİN EN İYİ YOLUNU SEÇELİM: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3-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 Daha önceden çizilmiş geometrik şekilleri </a:t>
            </a:r>
            <a:r>
              <a:rPr lang="tr-TR" u="sng" dirty="0">
                <a:solidFill>
                  <a:schemeClr val="accent3">
                    <a:lumMod val="50000"/>
                  </a:schemeClr>
                </a:solidFill>
              </a:rPr>
              <a:t>veri tabanından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çekip ölçeklendirip kullanıcıya gösterebiliriz.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12</a:t>
            </a:fld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CC75E62-C20A-4441-9FF8-083ED895399A}"/>
              </a:ext>
            </a:extLst>
          </p:cNvPr>
          <p:cNvSpPr/>
          <p:nvPr/>
        </p:nvSpPr>
        <p:spPr>
          <a:xfrm>
            <a:off x="4312308" y="3738412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70C0"/>
                </a:solidFill>
              </a:rPr>
              <a:t>Eşkenar Poligon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Yıldız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Küp,   Örümcek Ağı / Spiral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764FF08-CE4A-4E2C-8A21-003E8A7BE4FB}"/>
              </a:ext>
            </a:extLst>
          </p:cNvPr>
          <p:cNvSpPr txBox="1"/>
          <p:nvPr/>
        </p:nvSpPr>
        <p:spPr>
          <a:xfrm>
            <a:off x="3900196" y="4153708"/>
            <a:ext cx="8014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accent3">
                    <a:lumMod val="50000"/>
                  </a:schemeClr>
                </a:solidFill>
                <a:latin typeface="Agency FB" panose="020B0503020202020204" pitchFamily="34" charset="0"/>
              </a:rPr>
              <a:t>Bu yöntemi kullanırsak;</a:t>
            </a:r>
          </a:p>
          <a:p>
            <a:r>
              <a:rPr lang="tr-TR" dirty="0"/>
              <a:t>- Veri tabanı bağlantısı programı daha karmaşık hale getirebilir.</a:t>
            </a:r>
          </a:p>
          <a:p>
            <a:r>
              <a:rPr lang="tr-TR" dirty="0"/>
              <a:t>- Esnek bir yapı sunmayacaktır.</a:t>
            </a:r>
          </a:p>
          <a:p>
            <a:r>
              <a:rPr lang="tr-TR" dirty="0"/>
              <a:t>- Veri tabanına bağımlı olunacaktır.</a:t>
            </a:r>
          </a:p>
          <a:p>
            <a:endParaRPr lang="tr-TR" dirty="0"/>
          </a:p>
        </p:txBody>
      </p:sp>
      <p:pic>
        <p:nvPicPr>
          <p:cNvPr id="2050" name="Picture 2" descr="database ile ilgili görsel sonucu">
            <a:extLst>
              <a:ext uri="{FF2B5EF4-FFF2-40B4-BE49-F238E27FC236}">
                <a16:creationId xmlns:a16="http://schemas.microsoft.com/office/drawing/2014/main" id="{E840E637-B3E3-4F55-B003-F04A118C1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r="9842"/>
          <a:stretch/>
        </p:blipFill>
        <p:spPr bwMode="auto">
          <a:xfrm>
            <a:off x="678025" y="3855954"/>
            <a:ext cx="2676414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(4’üncü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4- Farklı Çözüm Yolları Listesi İçerisinden En İyi Çözümü Seçme:</a:t>
            </a:r>
            <a:r>
              <a:rPr lang="tr-TR" dirty="0"/>
              <a:t> </a:t>
            </a:r>
            <a:r>
              <a:rPr lang="tr-TR" i="1" dirty="0"/>
              <a:t>Bu adımda her bir çözümün olumlu ve olumsuz yönleri ortaya konur, değerlendirme yapabilmek için ölçütler oluşturulur. Problem çözmek için tek bir yol yoktur; en iyi yol vardır.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EN İYİ ÇÖZÜM OLARAK BENİM SEÇİMİM 2’NCİ SEÇENEK OLDU.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2-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Ekranda çizgileri görsel olarak çizdirerek farklı geometrik şekiller oluşturmak</a:t>
            </a:r>
          </a:p>
          <a:p>
            <a:pPr marL="0" indent="0">
              <a:lnSpc>
                <a:spcPct val="150000"/>
              </a:lnSpc>
              <a:buNone/>
            </a:pPr>
            <a:endParaRPr lang="tr-T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13</a:t>
            </a:fld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CC75E62-C20A-4441-9FF8-083ED895399A}"/>
              </a:ext>
            </a:extLst>
          </p:cNvPr>
          <p:cNvSpPr/>
          <p:nvPr/>
        </p:nvSpPr>
        <p:spPr>
          <a:xfrm>
            <a:off x="2492838" y="3738412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70C0"/>
                </a:solidFill>
              </a:rPr>
              <a:t>Eşkenar Poligon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Yıldız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dirty="0">
                <a:solidFill>
                  <a:srgbClr val="0070C0"/>
                </a:solidFill>
              </a:rPr>
              <a:t>Küp,   Örümcek Ağı / Spiral</a:t>
            </a:r>
            <a:endParaRPr lang="tr-TR" dirty="0"/>
          </a:p>
        </p:txBody>
      </p:sp>
      <p:pic>
        <p:nvPicPr>
          <p:cNvPr id="6146" name="Picture 2" descr="geometri poligon ile ilgili görsel sonucu">
            <a:extLst>
              <a:ext uri="{FF2B5EF4-FFF2-40B4-BE49-F238E27FC236}">
                <a16:creationId xmlns:a16="http://schemas.microsoft.com/office/drawing/2014/main" id="{B9D0A0CC-5B6C-4633-AE6A-DC408A774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66" y="4107744"/>
            <a:ext cx="1822705" cy="166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ometri YILDIZ ile ilgili görsel sonucu">
            <a:extLst>
              <a:ext uri="{FF2B5EF4-FFF2-40B4-BE49-F238E27FC236}">
                <a16:creationId xmlns:a16="http://schemas.microsoft.com/office/drawing/2014/main" id="{CBCDAD4E-0396-4BBE-8C22-F1CEE51C8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024" y="4107744"/>
            <a:ext cx="1899891" cy="18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ometri küp ile ilgili görsel sonucu">
            <a:extLst>
              <a:ext uri="{FF2B5EF4-FFF2-40B4-BE49-F238E27FC236}">
                <a16:creationId xmlns:a16="http://schemas.microsoft.com/office/drawing/2014/main" id="{1AC989B0-EFC7-45CD-B20B-30EB903EC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8" y="4131137"/>
            <a:ext cx="1826355" cy="18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eometri örümcek ağı ile ilgili görsel sonucu">
            <a:extLst>
              <a:ext uri="{FF2B5EF4-FFF2-40B4-BE49-F238E27FC236}">
                <a16:creationId xmlns:a16="http://schemas.microsoft.com/office/drawing/2014/main" id="{028A980C-81AE-4667-AFAC-B2B0FFA0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516" y="4067842"/>
            <a:ext cx="1826355" cy="18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4186439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b="1" dirty="0"/>
              <a:t>5- Seçilen Çözüm Yolu ile Problemi Çözmek İçin Gerekli Yönergeleri Oluşturma:</a:t>
            </a:r>
            <a:r>
              <a:rPr lang="tr-TR" dirty="0"/>
              <a:t> </a:t>
            </a:r>
          </a:p>
          <a:p>
            <a:pPr marL="0" indent="0" fontAlgn="base">
              <a:buNone/>
            </a:pPr>
            <a:r>
              <a:rPr lang="tr-TR" sz="2800" dirty="0">
                <a:solidFill>
                  <a:srgbClr val="0070C0"/>
                </a:solidFill>
              </a:rPr>
              <a:t>Bu adımda, problem çözme sürecini destekleyen düzenleme araçlarını oluşturacağız.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1 –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Problem Analiz Çizelgesi,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2 –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Etkileşim Çizelgesi,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3 –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GSÇ (Girdi Süreç Çıktı) Çizelgesi,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4 – </a:t>
            </a:r>
            <a:r>
              <a:rPr lang="tr-TR" sz="2400" dirty="0">
                <a:solidFill>
                  <a:schemeClr val="accent3">
                    <a:lumMod val="50000"/>
                  </a:schemeClr>
                </a:solidFill>
              </a:rPr>
              <a:t>Algoritmalar,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5 – </a:t>
            </a:r>
            <a:r>
              <a:rPr lang="tr-TR" sz="2400" dirty="0">
                <a:solidFill>
                  <a:schemeClr val="accent3">
                    <a:lumMod val="50000"/>
                  </a:schemeClr>
                </a:solidFill>
              </a:rPr>
              <a:t>Akış Şemaları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14</a:t>
            </a:fld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A60D17D9-642B-40C2-9B64-571A869764B7}"/>
              </a:ext>
            </a:extLst>
          </p:cNvPr>
          <p:cNvSpPr/>
          <p:nvPr/>
        </p:nvSpPr>
        <p:spPr>
          <a:xfrm>
            <a:off x="5027611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4008" indent="0" fontAlgn="base">
              <a:buNone/>
            </a:pPr>
            <a:r>
              <a:rPr lang="tr-TR" dirty="0"/>
              <a:t>Bu araçları kullanmak; çözüme daha hızlı ulaşmak, en etkili programı yazmak, anlaşılır olmak ve süreci kolaylaştırmak için önemlidir.</a:t>
            </a:r>
          </a:p>
        </p:txBody>
      </p:sp>
    </p:spTree>
    <p:extLst>
      <p:ext uri="{BB962C8B-B14F-4D97-AF65-F5344CB8AC3E}">
        <p14:creationId xmlns:p14="http://schemas.microsoft.com/office/powerpoint/2010/main" val="31799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18233" y="1315998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5.1- Problemin Analiz Çizelgesi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7.1.2020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15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6390"/>
              </p:ext>
            </p:extLst>
          </p:nvPr>
        </p:nvGraphicFramePr>
        <p:xfrm>
          <a:off x="596335" y="2294466"/>
          <a:ext cx="11310542" cy="3298254"/>
        </p:xfrm>
        <a:graphic>
          <a:graphicData uri="http://schemas.openxmlformats.org/drawingml/2006/table">
            <a:tbl>
              <a:tblPr firstRow="1" bandRow="1"/>
              <a:tblGrid>
                <a:gridCol w="5888441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5422101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516043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Eldeki Veri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Beklenen Sonuç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516043">
                <a:tc>
                  <a:txBody>
                    <a:bodyPr/>
                    <a:lstStyle/>
                    <a:p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Kullanıcı istekleri ve girdileri, </a:t>
                      </a:r>
                    </a:p>
                    <a:p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Matematik bilgimiz.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İstenen geometrik şeklin ekrana çizdirilmesi ve şeklin depolanması.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  <a:tr h="516043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Problemin çözüm süreci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Çözüm Seçenekleri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640347190"/>
                  </a:ext>
                </a:extLst>
              </a:tr>
              <a:tr h="516043">
                <a:tc>
                  <a:txBody>
                    <a:bodyPr/>
                    <a:lstStyle/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-Kullanıcıya şekil seçenekleri sunulacak, </a:t>
                      </a:r>
                    </a:p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-Seçilen şekil için ilave bilgiler istenecek,</a:t>
                      </a:r>
                    </a:p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-Çizgiler bir algoritma dahilinde ekrana çizdirilerek şekil oluşturulacak.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Mobil uygulama (</a:t>
                      </a:r>
                      <a:r>
                        <a:rPr lang="tr-TR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</a:t>
                      </a:r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tr-TR" sz="22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ios</a:t>
                      </a:r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),</a:t>
                      </a:r>
                    </a:p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Web tarayıcısında gösterme,</a:t>
                      </a:r>
                    </a:p>
                    <a:p>
                      <a:r>
                        <a:rPr lang="tr-TR" sz="2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 Masaüstü uygulaması </a:t>
                      </a:r>
                      <a:r>
                        <a:rPr lang="tr-TR" sz="22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tr-TR" sz="2200" kern="120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python</a:t>
                      </a:r>
                      <a:endParaRPr lang="tr-TR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884435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41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18233" y="1315998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5.2- Etkileşim Çizelgesi Geliştirme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16</a:t>
            </a:fld>
            <a:endParaRPr lang="tr-TR" dirty="0"/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5E12D892-980C-4293-AC70-7E82FD696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64311"/>
              </p:ext>
            </p:extLst>
          </p:nvPr>
        </p:nvGraphicFramePr>
        <p:xfrm>
          <a:off x="1979613" y="2026781"/>
          <a:ext cx="8464938" cy="468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EC3BBDF4-A973-4F36-A243-11C2D508D26F}"/>
              </a:ext>
            </a:extLst>
          </p:cNvPr>
          <p:cNvCxnSpPr/>
          <p:nvPr/>
        </p:nvCxnSpPr>
        <p:spPr>
          <a:xfrm>
            <a:off x="3340359" y="3019386"/>
            <a:ext cx="681135" cy="0"/>
          </a:xfrm>
          <a:prstGeom prst="straightConnector1">
            <a:avLst/>
          </a:prstGeom>
          <a:ln w="3175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55FB0F09-96B7-4F02-8E56-6A87DD9B6A05}"/>
              </a:ext>
            </a:extLst>
          </p:cNvPr>
          <p:cNvCxnSpPr>
            <a:cxnSpLocks/>
          </p:cNvCxnSpPr>
          <p:nvPr/>
        </p:nvCxnSpPr>
        <p:spPr>
          <a:xfrm>
            <a:off x="5414865" y="3019386"/>
            <a:ext cx="797217" cy="0"/>
          </a:xfrm>
          <a:prstGeom prst="straightConnector1">
            <a:avLst/>
          </a:prstGeom>
          <a:ln w="3175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4EC497D5-22DC-489D-8078-DB4C05C38BC5}"/>
              </a:ext>
            </a:extLst>
          </p:cNvPr>
          <p:cNvCxnSpPr>
            <a:cxnSpLocks/>
          </p:cNvCxnSpPr>
          <p:nvPr/>
        </p:nvCxnSpPr>
        <p:spPr>
          <a:xfrm>
            <a:off x="7677002" y="3000932"/>
            <a:ext cx="797217" cy="0"/>
          </a:xfrm>
          <a:prstGeom prst="straightConnector1">
            <a:avLst/>
          </a:prstGeom>
          <a:ln w="3175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18233" y="728800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5.3- GSÇ (Girdi-Süreç-Çıktı) Çizelgesi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17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206"/>
              </p:ext>
            </p:extLst>
          </p:nvPr>
        </p:nvGraphicFramePr>
        <p:xfrm>
          <a:off x="518232" y="1388268"/>
          <a:ext cx="11303654" cy="4168563"/>
        </p:xfrm>
        <a:graphic>
          <a:graphicData uri="http://schemas.openxmlformats.org/drawingml/2006/table">
            <a:tbl>
              <a:tblPr firstRow="1" bandRow="1"/>
              <a:tblGrid>
                <a:gridCol w="1851744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4478693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  <a:gridCol w="1614196">
                  <a:extLst>
                    <a:ext uri="{9D8B030D-6E8A-4147-A177-3AD203B41FA5}">
                      <a16:colId xmlns:a16="http://schemas.microsoft.com/office/drawing/2014/main" val="3742444954"/>
                    </a:ext>
                  </a:extLst>
                </a:gridCol>
                <a:gridCol w="3359021">
                  <a:extLst>
                    <a:ext uri="{9D8B030D-6E8A-4147-A177-3AD203B41FA5}">
                      <a16:colId xmlns:a16="http://schemas.microsoft.com/office/drawing/2014/main" val="3612215239"/>
                    </a:ext>
                  </a:extLst>
                </a:gridCol>
              </a:tblGrid>
              <a:tr h="516043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Girdi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Süreç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Referans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Çıktı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516043">
                <a:tc rowSpan="2"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Çizim Fonksiyon Kütüphanesi</a:t>
                      </a: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-Çizim ekranı oluşturulacak (800 x 800).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-Çizim nesnesi yaratılacak.</a:t>
                      </a: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Main</a:t>
                      </a: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screen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20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(ekran nesnesi)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pen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20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(çizim nesnesi)</a:t>
                      </a:r>
                      <a:endParaRPr lang="tr-TR" sz="20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1726707855"/>
                  </a:ext>
                </a:extLst>
              </a:tr>
              <a:tr h="516043"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-Ekrana şekil seçenekleri yazdırılacak.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-Kullanıcının seçimi </a:t>
                      </a:r>
                      <a:r>
                        <a:rPr lang="tr-TR" sz="2000" u="sng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klavyeden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alınacak.</a:t>
                      </a: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Input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Seçime göre ilave girdiler istenecek.</a:t>
                      </a: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347190"/>
                  </a:ext>
                </a:extLst>
              </a:tr>
              <a:tr h="450656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Poligon için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kenar sayısı ve kenar uzunluğu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Input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edge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071745"/>
                  </a:ext>
                </a:extLst>
              </a:tr>
              <a:tr h="357674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Yıldız için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büyüklük/uzunluk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9736244"/>
                  </a:ext>
                </a:extLst>
              </a:tr>
              <a:tr h="357674"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Küp için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bir kenar uzunluğu</a:t>
                      </a:r>
                    </a:p>
                  </a:txBody>
                  <a:tcPr marL="127244" marR="127244" marT="63622" marB="63622" anchor="ctr"/>
                </a:tc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3001378135"/>
                  </a:ext>
                </a:extLst>
              </a:tr>
              <a:tr h="357674"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Spiral için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derinlik adedi</a:t>
                      </a:r>
                    </a:p>
                  </a:txBody>
                  <a:tcPr marL="127244" marR="127244" marT="63622" marB="63622" anchor="ctr"/>
                </a:tc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depth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gap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2453249497"/>
                  </a:ext>
                </a:extLst>
              </a:tr>
            </a:tbl>
          </a:graphicData>
        </a:graphic>
      </p:graphicFrame>
      <p:sp>
        <p:nvSpPr>
          <p:cNvPr id="6" name="Dikdörtgen 5">
            <a:extLst>
              <a:ext uri="{FF2B5EF4-FFF2-40B4-BE49-F238E27FC236}">
                <a16:creationId xmlns:a16="http://schemas.microsoft.com/office/drawing/2014/main" id="{5303E94A-3923-40B6-BB71-D2367522C3B8}"/>
              </a:ext>
            </a:extLst>
          </p:cNvPr>
          <p:cNvSpPr/>
          <p:nvPr/>
        </p:nvSpPr>
        <p:spPr>
          <a:xfrm>
            <a:off x="398074" y="5603650"/>
            <a:ext cx="10896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bu yazı stili olanlar, kodlamada değişken isimleri olarak kullanılacak.</a:t>
            </a:r>
            <a:endParaRPr lang="tr-T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2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18233" y="682145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5.3- GSÇ (Girdi-Süreç-Çıktı) Çizelgesi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5611" y="6178416"/>
            <a:ext cx="1396260" cy="228600"/>
          </a:xfrm>
        </p:spPr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9613" y="6178416"/>
            <a:ext cx="5943600" cy="228600"/>
          </a:xfrm>
        </p:spPr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13" y="6178416"/>
            <a:ext cx="762000" cy="228600"/>
          </a:xfrm>
        </p:spPr>
        <p:txBody>
          <a:bodyPr/>
          <a:lstStyle/>
          <a:p>
            <a:pPr rtl="0"/>
            <a:fld id="{022B156B-59AE-415F-B24B-8756D48BB977}" type="slidenum">
              <a:rPr lang="tr-TR" smtClean="0"/>
              <a:t>18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31301"/>
              </p:ext>
            </p:extLst>
          </p:nvPr>
        </p:nvGraphicFramePr>
        <p:xfrm>
          <a:off x="471577" y="1341613"/>
          <a:ext cx="11389288" cy="4725218"/>
        </p:xfrm>
        <a:graphic>
          <a:graphicData uri="http://schemas.openxmlformats.org/drawingml/2006/table">
            <a:tbl>
              <a:tblPr firstRow="1" bandRow="1"/>
              <a:tblGrid>
                <a:gridCol w="1709502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389005">
                  <a:extLst>
                    <a:ext uri="{9D8B030D-6E8A-4147-A177-3AD203B41FA5}">
                      <a16:colId xmlns:a16="http://schemas.microsoft.com/office/drawing/2014/main" val="1530707002"/>
                    </a:ext>
                  </a:extLst>
                </a:gridCol>
                <a:gridCol w="4964931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  <a:gridCol w="2682086">
                  <a:extLst>
                    <a:ext uri="{9D8B030D-6E8A-4147-A177-3AD203B41FA5}">
                      <a16:colId xmlns:a16="http://schemas.microsoft.com/office/drawing/2014/main" val="3742444954"/>
                    </a:ext>
                  </a:extLst>
                </a:gridCol>
                <a:gridCol w="1643764">
                  <a:extLst>
                    <a:ext uri="{9D8B030D-6E8A-4147-A177-3AD203B41FA5}">
                      <a16:colId xmlns:a16="http://schemas.microsoft.com/office/drawing/2014/main" val="3612215239"/>
                    </a:ext>
                  </a:extLst>
                </a:gridCol>
              </a:tblGrid>
              <a:tr h="516043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Girdi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Süreç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Referans Modül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Çıktı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Seçime göre ekrana şekil çizdirilecek.</a:t>
                      </a: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Main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Shape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347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edge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Arial" panose="020B0604020202020204" pitchFamily="34" charset="0"/>
                        </a:rPr>
                        <a:t>Poligon</a:t>
                      </a:r>
                      <a:endParaRPr lang="tr-TR" sz="14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7244" marR="127244" marT="63622" marB="63622" vert="vert27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Kenar sayısına göre iç açıyı hesapla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Bir kenar uzunluğunu çiz, açı kadar sağa dön.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Bu işlemi kenar sayısı kadar tekrarla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/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Polygon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Ekranda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çizilmiş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şekil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5071745"/>
                  </a:ext>
                </a:extLst>
              </a:tr>
              <a:tr h="713159"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Arial" panose="020B0604020202020204" pitchFamily="34" charset="0"/>
                        </a:rPr>
                        <a:t>Yıldız</a:t>
                      </a:r>
                    </a:p>
                  </a:txBody>
                  <a:tcPr marL="127244" marR="127244" marT="63622" marB="63622" vert="vert27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Bir kenar uzunluğunu çiz, 36 derece sağa dön.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Bu işlemi 5 kez tekrarla.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/ Star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478761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Arial" panose="020B0604020202020204" pitchFamily="34" charset="0"/>
                        </a:rPr>
                        <a:t>Küp</a:t>
                      </a:r>
                    </a:p>
                  </a:txBody>
                  <a:tcPr marL="127244" marR="127244" marT="63622" marB="63622" vert="vert270"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Bir kenar uzunluğu çiz, 90 derece sağa dön (4 kez) (ön yüz)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Bitişik üste eş kenar yamuk çiz (üst yüz)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Bitişik yana eş kenar yamuk çiz (sağ yan yüz)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Kesik çizgilerle arkadaki ara bağlantı kenarlarını çiz.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/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Cube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3001378135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depth</a:t>
                      </a:r>
                      <a:r>
                        <a:rPr lang="tr-TR" sz="20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tr-TR" sz="2000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gap</a:t>
                      </a:r>
                      <a:endParaRPr lang="tr-TR" sz="200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Arial" panose="020B0604020202020204" pitchFamily="34" charset="0"/>
                        </a:rPr>
                        <a:t>Spiral</a:t>
                      </a:r>
                    </a:p>
                  </a:txBody>
                  <a:tcPr marL="127244" marR="127244" marT="63622" marB="63622" vert="vert27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Spiral algoritmalarını oluştur.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(üçgen, kare, yuvarlak, örümcek ağı vb.)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(merkezden itibaren her döngüde artan kenar/çap uzunluğu)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 </a:t>
                      </a:r>
                      <a:r>
                        <a:rPr lang="tr-TR" sz="16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Random</a:t>
                      </a:r>
                      <a:r>
                        <a:rPr lang="tr-TR" sz="16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(rasgele) spiral çeşidini seç ve ekrana çiz.</a:t>
                      </a:r>
                    </a:p>
                  </a:txBody>
                  <a:tcPr marL="127244" marR="127244" marT="63622" marB="636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/ Spiral</a:t>
                      </a:r>
                    </a:p>
                  </a:txBody>
                  <a:tcPr marL="127244" marR="127244" marT="63622" marB="636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/>
                </a:tc>
                <a:extLst>
                  <a:ext uri="{0D108BD9-81ED-4DB2-BD59-A6C34878D82A}">
                    <a16:rowId xmlns:a16="http://schemas.microsoft.com/office/drawing/2014/main" val="2453249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06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18233" y="868765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5.3- GSÇ (Girdi-Süreç-Çıktı) Çizelgesi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19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6743"/>
              </p:ext>
            </p:extLst>
          </p:nvPr>
        </p:nvGraphicFramePr>
        <p:xfrm>
          <a:off x="471577" y="1528233"/>
          <a:ext cx="11109400" cy="1862487"/>
        </p:xfrm>
        <a:graphic>
          <a:graphicData uri="http://schemas.openxmlformats.org/drawingml/2006/table">
            <a:tbl>
              <a:tblPr firstRow="1" bandRow="1"/>
              <a:tblGrid>
                <a:gridCol w="1818619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4964931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  <a:gridCol w="1767575">
                  <a:extLst>
                    <a:ext uri="{9D8B030D-6E8A-4147-A177-3AD203B41FA5}">
                      <a16:colId xmlns:a16="http://schemas.microsoft.com/office/drawing/2014/main" val="3742444954"/>
                    </a:ext>
                  </a:extLst>
                </a:gridCol>
                <a:gridCol w="2558275">
                  <a:extLst>
                    <a:ext uri="{9D8B030D-6E8A-4147-A177-3AD203B41FA5}">
                      <a16:colId xmlns:a16="http://schemas.microsoft.com/office/drawing/2014/main" val="3612215239"/>
                    </a:ext>
                  </a:extLst>
                </a:gridCol>
              </a:tblGrid>
              <a:tr h="516043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Girdi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Süreç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Referans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rgbClr val="0070C0"/>
                          </a:solidFill>
                        </a:rPr>
                        <a:t>Çıktı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Ekranda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çizilmiş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şekil</a:t>
                      </a: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000" u="sng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Kullanıcı talebine göre;</a:t>
                      </a:r>
                    </a:p>
                    <a:p>
                      <a:pPr algn="l"/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-Şekil, eposta ile bir adrese gönderilebilir.</a:t>
                      </a:r>
                    </a:p>
                    <a:p>
                      <a:pPr algn="l"/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-Şekil, galeriye kaydedilebilir.</a:t>
                      </a:r>
                    </a:p>
                    <a:p>
                      <a:pPr algn="l"/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-Şekil, internette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instagrama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otomatik yüklenebilir.</a:t>
                      </a: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output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Uluşturulmayacak…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Bizi aşar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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Bir sonraki versiyon !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244" marR="127244" marT="63622" marB="636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34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7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Uygulama Projemizin Amacı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3" y="1122680"/>
            <a:ext cx="11182355" cy="469962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BU UYGULAMA PROJESİ: 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Bilişim dersinde öğrendiğimiz: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	- problem çözme adımları,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	- problem analiz yöntemleri,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	- algoritma geliştirme ve kodlama teknikleri konusunda,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örnek bir uygulama olacaktır. Sınıf arkadaşlarıma faydalı olmasını dilerim.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6.1.2020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402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359613" y="964543"/>
            <a:ext cx="10977082" cy="4745791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5.4- Algoritma ve 5.5- Akış Şeması</a:t>
            </a:r>
          </a:p>
          <a:p>
            <a:pPr marL="0" indent="0" fontAlgn="base">
              <a:buNone/>
            </a:pPr>
            <a:endParaRPr lang="tr-TR" sz="3200" u="sng" dirty="0">
              <a:solidFill>
                <a:srgbClr val="0070C0"/>
              </a:solidFill>
            </a:endParaRPr>
          </a:p>
          <a:p>
            <a:pPr marL="0" indent="0" fontAlgn="base">
              <a:spcBef>
                <a:spcPts val="600"/>
              </a:spcBef>
              <a:buNone/>
            </a:pPr>
            <a:r>
              <a:rPr lang="tr-TR" dirty="0">
                <a:solidFill>
                  <a:srgbClr val="0070C0"/>
                </a:solidFill>
              </a:rPr>
              <a:t>Algoritma için : 	</a:t>
            </a:r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“Sözde kod” </a:t>
            </a:r>
            <a:r>
              <a:rPr lang="tr-TR" dirty="0"/>
              <a:t>kullandım. En zor bölüm algoritmadır. 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tr-TR" dirty="0"/>
              <a:t>	          	</a:t>
            </a:r>
            <a:r>
              <a:rPr lang="tr-TR" u="sng" dirty="0"/>
              <a:t>Modülleri, etkileşim çizelgesinden ve GSÇ çizelgesinden aldım. 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tr-TR" dirty="0"/>
              <a:t>		Algoritmalar benim problemi çözme yolumdur. Siz daha farklı algoritma yazabilirsiniz.</a:t>
            </a:r>
          </a:p>
          <a:p>
            <a:pPr marL="0" indent="0" fontAlgn="base">
              <a:spcBef>
                <a:spcPts val="600"/>
              </a:spcBef>
              <a:buNone/>
            </a:pPr>
            <a:endParaRPr lang="tr-TR" dirty="0"/>
          </a:p>
          <a:p>
            <a:pPr marL="0" indent="0" fontAlgn="base">
              <a:spcBef>
                <a:spcPts val="600"/>
              </a:spcBef>
              <a:buNone/>
            </a:pPr>
            <a:r>
              <a:rPr lang="tr-TR" dirty="0">
                <a:solidFill>
                  <a:srgbClr val="0070C0"/>
                </a:solidFill>
              </a:rPr>
              <a:t>Akış Şeması için : 	</a:t>
            </a:r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https://www.draw.io/</a:t>
            </a:r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</a:rPr>
              <a:t>    </a:t>
            </a:r>
            <a:r>
              <a:rPr lang="tr-TR" dirty="0"/>
              <a:t>sitesini kullandım. 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tr-TR" dirty="0"/>
              <a:t>		Bu sitede akış şeması dışında farklı ve çeşitli diyagramlar çizilebilmektedir.</a:t>
            </a:r>
          </a:p>
          <a:p>
            <a:pPr marL="0" indent="0" fontAlgn="base">
              <a:buNone/>
            </a:pPr>
            <a:endParaRPr lang="tr-TR" sz="3200" u="sng" dirty="0">
              <a:solidFill>
                <a:srgbClr val="0070C0"/>
              </a:solidFill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732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359613" y="591319"/>
            <a:ext cx="10977082" cy="65946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Main + </a:t>
            </a:r>
            <a:r>
              <a:rPr lang="tr-TR" sz="3200" dirty="0" err="1">
                <a:solidFill>
                  <a:schemeClr val="accent1">
                    <a:lumMod val="75000"/>
                  </a:schemeClr>
                </a:solidFill>
              </a:rPr>
              <a:t>Input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21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90852"/>
              </p:ext>
            </p:extLst>
          </p:nvPr>
        </p:nvGraphicFramePr>
        <p:xfrm>
          <a:off x="440729" y="1129799"/>
          <a:ext cx="11310542" cy="4887448"/>
        </p:xfrm>
        <a:graphic>
          <a:graphicData uri="http://schemas.openxmlformats.org/drawingml/2006/table">
            <a:tbl>
              <a:tblPr firstRow="1" bandRow="1"/>
              <a:tblGrid>
                <a:gridCol w="7322340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3988202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Algoritma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Akış Şeması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1548129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Çizim Kütüphanesini yükle.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screen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= çizim ekranı oluştur ve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screen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değişkenine ata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pen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= çizim aracı oluştur ve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pen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değişkenine ata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Şekil seçeneklerini ekrana yazdır. (1, 2, 3, 4. şeklinde)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Klavyeyi dinlemeye başla, hangi rakama basıldığını algıla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Kullanıcının seçimini (rakamı)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selection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değişkenine ata</a:t>
                      </a:r>
                    </a:p>
                    <a:p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i="0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i="0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==</a:t>
                      </a:r>
                      <a:r>
                        <a:rPr lang="tr-TR" sz="1800" b="1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tr-TR" sz="1800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ise</a:t>
                      </a:r>
                      <a:r>
                        <a:rPr lang="tr-TR" sz="1800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(Poligon için)  </a:t>
                      </a:r>
                      <a:r>
                        <a:rPr lang="tr-TR" sz="2000" dirty="0"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Shape.Polygon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side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tr-TR" sz="20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  <a:p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side,length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kenar sayısı ve uzunluk bilgisi iste / parametre olsun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i="0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==</a:t>
                      </a:r>
                      <a:r>
                        <a:rPr lang="tr-TR" sz="1800" b="1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ise (Yıldız için)  </a:t>
                      </a:r>
                      <a:r>
                        <a:rPr lang="tr-TR" sz="2000" dirty="0"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Shape.Star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uzunluk bilgisi iste / fonksiyon parametresi olarak ekle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i="0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==</a:t>
                      </a:r>
                      <a:r>
                        <a:rPr lang="tr-TR" sz="1800" b="1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ise (Küp için) </a:t>
                      </a:r>
                      <a:r>
                        <a:rPr lang="tr-TR" sz="2000" dirty="0"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Shape.Cube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uzunluk bilgisi iste / / fonksiyon parametresi olarak ekle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i="0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selection</a:t>
                      </a:r>
                      <a:r>
                        <a:rPr lang="tr-TR" sz="1800" b="1" i="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==</a:t>
                      </a:r>
                      <a:r>
                        <a:rPr lang="tr-TR" sz="1800" b="1" kern="1200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ise (Spiral için) </a:t>
                      </a:r>
                      <a:r>
                        <a:rPr lang="tr-TR" sz="2000" dirty="0"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Shape.Spiral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deep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deep</a:t>
                      </a:r>
                      <a:r>
                        <a:rPr lang="tr-TR" sz="20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derinlik bilgisi iste / fonksiyon parametresi olarak ekle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1829D4E2-705E-412A-BA79-D12F71C53DFA}"/>
              </a:ext>
            </a:extLst>
          </p:cNvPr>
          <p:cNvSpPr txBox="1"/>
          <p:nvPr/>
        </p:nvSpPr>
        <p:spPr>
          <a:xfrm>
            <a:off x="359613" y="6211669"/>
            <a:ext cx="9775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EK BİLGİ : </a:t>
            </a:r>
            <a:r>
              <a:rPr lang="tr-TR" sz="16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Shape.Polygon</a:t>
            </a:r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() demek </a:t>
            </a:r>
            <a:r>
              <a:rPr lang="tr-TR" sz="16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Shape</a:t>
            </a:r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kütüphanesinin </a:t>
            </a:r>
            <a:r>
              <a:rPr lang="tr-TR" sz="16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Polygon</a:t>
            </a:r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fonksiyonu demektir.</a:t>
            </a:r>
          </a:p>
          <a:p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	   </a:t>
            </a:r>
            <a:r>
              <a:rPr lang="tr-TR" sz="16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Shape</a:t>
            </a:r>
            <a:r>
              <a:rPr lang="tr-TR" sz="16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kütüphanesi henüz yok; kütüphaneyi ve ilgili fonksiyonları biz oluşturacağız.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10FCC38-D4B8-4249-80F6-27A18B678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04" y="1770987"/>
            <a:ext cx="3827242" cy="39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5611" y="6169093"/>
            <a:ext cx="1396260" cy="228600"/>
          </a:xfrm>
        </p:spPr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9613" y="6169093"/>
            <a:ext cx="5943600" cy="228600"/>
          </a:xfrm>
        </p:spPr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13" y="6169093"/>
            <a:ext cx="762000" cy="228600"/>
          </a:xfrm>
        </p:spPr>
        <p:txBody>
          <a:bodyPr/>
          <a:lstStyle/>
          <a:p>
            <a:pPr rtl="0"/>
            <a:fld id="{022B156B-59AE-415F-B24B-8756D48BB977}" type="slidenum">
              <a:rPr lang="tr-TR" smtClean="0"/>
              <a:t>22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273190"/>
              </p:ext>
            </p:extLst>
          </p:nvPr>
        </p:nvGraphicFramePr>
        <p:xfrm>
          <a:off x="440729" y="1129798"/>
          <a:ext cx="11310542" cy="4963091"/>
        </p:xfrm>
        <a:graphic>
          <a:graphicData uri="http://schemas.openxmlformats.org/drawingml/2006/table">
            <a:tbl>
              <a:tblPr firstRow="1" bandRow="1"/>
              <a:tblGrid>
                <a:gridCol w="6128022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5182520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537508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Algoritma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Akış Şeması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4425583"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kütüphanesinde 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Shape.Polygon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side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fonksiyonunu tanımla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endParaRPr lang="tr-TR" sz="1800" b="1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Poligonun bir iç açısını hesapla ve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angle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değişkenine ata  </a:t>
                      </a:r>
                    </a:p>
                    <a:p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angle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+mn-ea"/>
                          <a:cs typeface="Courier New" panose="02070309020205020404" pitchFamily="49" charset="0"/>
                        </a:rPr>
                        <a:t>= 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side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-2)*180/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side</a:t>
                      </a:r>
                      <a:endParaRPr lang="tr-TR" sz="1800" b="1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Ekranın ortasına git (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x=0, y=0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ve çizim aracını başlat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20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side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’a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kadar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aşağıdaki işlemleri tekrarla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Bir kenar uzunluğu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çizerek ilerle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(180-angle)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açısı kadar 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Çizim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aracını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durdur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11" name="İçerik Yer Tutucusu 13">
            <a:extLst>
              <a:ext uri="{FF2B5EF4-FFF2-40B4-BE49-F238E27FC236}">
                <a16:creationId xmlns:a16="http://schemas.microsoft.com/office/drawing/2014/main" id="{13B49C04-5C77-4592-992F-8580FF2CA178}"/>
              </a:ext>
            </a:extLst>
          </p:cNvPr>
          <p:cNvSpPr txBox="1">
            <a:spLocks/>
          </p:cNvSpPr>
          <p:nvPr/>
        </p:nvSpPr>
        <p:spPr>
          <a:xfrm>
            <a:off x="359613" y="591319"/>
            <a:ext cx="10977082" cy="659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 err="1">
                <a:solidFill>
                  <a:schemeClr val="accent1">
                    <a:lumMod val="75000"/>
                  </a:schemeClr>
                </a:solidFill>
              </a:rPr>
              <a:t>Polygon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</a:t>
            </a:r>
          </a:p>
        </p:txBody>
      </p:sp>
      <p:pic>
        <p:nvPicPr>
          <p:cNvPr id="12" name="Picture 2" descr="geometri poligon ile ilgili görsel sonucu">
            <a:extLst>
              <a:ext uri="{FF2B5EF4-FFF2-40B4-BE49-F238E27FC236}">
                <a16:creationId xmlns:a16="http://schemas.microsoft.com/office/drawing/2014/main" id="{5EE4A42F-4EC1-4A2C-9A61-F86DA673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15" y="39104"/>
            <a:ext cx="1113356" cy="10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6D36B20-3723-4DF5-9410-566609CF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68" y="1770986"/>
            <a:ext cx="2933747" cy="41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5611" y="6169093"/>
            <a:ext cx="1396260" cy="228600"/>
          </a:xfrm>
        </p:spPr>
        <p:txBody>
          <a:bodyPr/>
          <a:lstStyle/>
          <a:p>
            <a:pPr rtl="0"/>
            <a:fld id="{C2D0B277-B099-41AD-B727-052CBEB9AC19}" type="datetime1">
              <a:rPr lang="tr-TR" smtClean="0"/>
              <a:t>10.1.2020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9613" y="6169093"/>
            <a:ext cx="5943600" cy="228600"/>
          </a:xfrm>
        </p:spPr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13" y="6169093"/>
            <a:ext cx="762000" cy="228600"/>
          </a:xfrm>
        </p:spPr>
        <p:txBody>
          <a:bodyPr/>
          <a:lstStyle/>
          <a:p>
            <a:pPr rtl="0"/>
            <a:fld id="{022B156B-59AE-415F-B24B-8756D48BB977}" type="slidenum">
              <a:rPr lang="tr-TR" smtClean="0"/>
              <a:t>23</a:t>
            </a:fld>
            <a:endParaRPr lang="tr-TR" dirty="0"/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1313"/>
              </p:ext>
            </p:extLst>
          </p:nvPr>
        </p:nvGraphicFramePr>
        <p:xfrm>
          <a:off x="440729" y="1129798"/>
          <a:ext cx="11310542" cy="4963091"/>
        </p:xfrm>
        <a:graphic>
          <a:graphicData uri="http://schemas.openxmlformats.org/drawingml/2006/table">
            <a:tbl>
              <a:tblPr firstRow="1" bandRow="1"/>
              <a:tblGrid>
                <a:gridCol w="6128022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5182520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537508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Algoritma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Akış Şeması</a:t>
                      </a: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4425583"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kütüphanesinde </a:t>
                      </a:r>
                    </a:p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Shape.Star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fonksiyonunu tanımla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endParaRPr lang="tr-TR" sz="1800" b="1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Ekranın ortasına git (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x=0, y=0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ve çizim aracını başlat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</a:t>
                      </a:r>
                      <a:r>
                        <a:rPr lang="tr-TR" sz="20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aşağıdaki işlemleri tekrarla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Bir kenar uzunluğu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çizerek ilerle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144 derece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(180-36=144)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Çizim aracını durdur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11" name="İçerik Yer Tutucusu 13">
            <a:extLst>
              <a:ext uri="{FF2B5EF4-FFF2-40B4-BE49-F238E27FC236}">
                <a16:creationId xmlns:a16="http://schemas.microsoft.com/office/drawing/2014/main" id="{13B49C04-5C77-4592-992F-8580FF2CA178}"/>
              </a:ext>
            </a:extLst>
          </p:cNvPr>
          <p:cNvSpPr txBox="1">
            <a:spLocks/>
          </p:cNvSpPr>
          <p:nvPr/>
        </p:nvSpPr>
        <p:spPr>
          <a:xfrm>
            <a:off x="359613" y="591319"/>
            <a:ext cx="10977082" cy="659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Star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</a:t>
            </a:r>
          </a:p>
        </p:txBody>
      </p:sp>
      <p:pic>
        <p:nvPicPr>
          <p:cNvPr id="9" name="Picture 4" descr="geometri YILDIZ ile ilgili görsel sonucu">
            <a:extLst>
              <a:ext uri="{FF2B5EF4-FFF2-40B4-BE49-F238E27FC236}">
                <a16:creationId xmlns:a16="http://schemas.microsoft.com/office/drawing/2014/main" id="{83DC6EFB-D2DC-4F33-85E0-D8359540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845" y="35331"/>
            <a:ext cx="1034426" cy="101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437D3E4-9F88-400B-AEFB-B6A964DC6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1937252"/>
            <a:ext cx="239987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1645"/>
              </p:ext>
            </p:extLst>
          </p:nvPr>
        </p:nvGraphicFramePr>
        <p:xfrm>
          <a:off x="516929" y="1324608"/>
          <a:ext cx="11391658" cy="4866642"/>
        </p:xfrm>
        <a:graphic>
          <a:graphicData uri="http://schemas.openxmlformats.org/drawingml/2006/table">
            <a:tbl>
              <a:tblPr firstRow="1" bandRow="1"/>
              <a:tblGrid>
                <a:gridCol w="5283796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6107862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488474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Birinci Çözüm</a:t>
                      </a:r>
                    </a:p>
                  </a:txBody>
                  <a:tcPr marL="127244" marR="127244" marT="0" marB="0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İkinci Çözüm</a:t>
                      </a:r>
                    </a:p>
                  </a:txBody>
                  <a:tcPr marL="127244" marR="127244" marT="0" marB="0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4378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sırasıyla;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ön yüzeydeki kare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üst yüzeydeki paralel kenar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sağ yan yüzeydeki paralel kenar düz çizgilerle,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görünmeyen yüzeylerin kenarları ise kesik çizgi ile çizdirilir.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sırasıyla;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ön yüzeydeki kare (düz çizgi ile) çizilir.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arka kare için perspektif kadar yer değiştirilir.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arka yüzeydeki kare (ilk iki kenar düz, son ikisi kesik çizgi)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kareler çizilirken köşe koordinatları A ve B dizisine kaydedilir.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- Her iki karenin karşılıklı köşeleri arası (A-B arası) çizgi ile çizdirilir. (ilk üç kenar düz, sonuncusu kesik çizgi ile)</a:t>
                      </a:r>
                      <a:endParaRPr lang="tr-TR" sz="2000" dirty="0">
                        <a:solidFill>
                          <a:srgbClr val="0070C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11" name="İçerik Yer Tutucusu 13">
            <a:extLst>
              <a:ext uri="{FF2B5EF4-FFF2-40B4-BE49-F238E27FC236}">
                <a16:creationId xmlns:a16="http://schemas.microsoft.com/office/drawing/2014/main" id="{13B49C04-5C77-4592-992F-8580FF2CA178}"/>
              </a:ext>
            </a:extLst>
          </p:cNvPr>
          <p:cNvSpPr txBox="1">
            <a:spLocks/>
          </p:cNvSpPr>
          <p:nvPr/>
        </p:nvSpPr>
        <p:spPr>
          <a:xfrm>
            <a:off x="359613" y="591319"/>
            <a:ext cx="10977082" cy="659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 err="1">
                <a:solidFill>
                  <a:schemeClr val="accent1">
                    <a:lumMod val="75000"/>
                  </a:schemeClr>
                </a:solidFill>
              </a:rPr>
              <a:t>Cube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</a:t>
            </a:r>
          </a:p>
        </p:txBody>
      </p:sp>
      <p:pic>
        <p:nvPicPr>
          <p:cNvPr id="9" name="Picture 6" descr="geometri küp ile ilgili görsel sonucu">
            <a:extLst>
              <a:ext uri="{FF2B5EF4-FFF2-40B4-BE49-F238E27FC236}">
                <a16:creationId xmlns:a16="http://schemas.microsoft.com/office/drawing/2014/main" id="{7F383F8C-7F0E-4443-9805-C01DF843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850" y="71119"/>
            <a:ext cx="964497" cy="9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2087"/>
              </p:ext>
            </p:extLst>
          </p:nvPr>
        </p:nvGraphicFramePr>
        <p:xfrm>
          <a:off x="440729" y="1223108"/>
          <a:ext cx="11310542" cy="5179012"/>
        </p:xfrm>
        <a:graphic>
          <a:graphicData uri="http://schemas.openxmlformats.org/drawingml/2006/table">
            <a:tbl>
              <a:tblPr firstRow="1" bandRow="1"/>
              <a:tblGrid>
                <a:gridCol w="6960196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4350346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403568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Algoritma</a:t>
                      </a:r>
                    </a:p>
                  </a:txBody>
                  <a:tcPr marL="127244" marR="127244" marT="0" marB="0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Akış Şeması</a:t>
                      </a:r>
                    </a:p>
                  </a:txBody>
                  <a:tcPr marL="127244" marR="127244" marT="0" marB="0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442558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tr-TR" sz="18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Shape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kütüphanesinde </a:t>
                      </a:r>
                      <a:r>
                        <a:rPr lang="tr-TR" sz="18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Shape.Cube</a:t>
                      </a:r>
                      <a:r>
                        <a:rPr lang="tr-TR" sz="18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18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18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fonksiyonunu tanımla</a:t>
                      </a:r>
                      <a:endParaRPr lang="tr-TR" sz="18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Ekranın ortasına git (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x=0, y=0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) ve çizim aracını başlat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Ön yüzey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         Köşenin koordinatını A dizisine kaydet (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]={x, y}</a:t>
                      </a:r>
                      <a:r>
                        <a:rPr lang="tr-TR" sz="1800" b="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tr-TR" sz="1800" b="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         Bir kenar uzunluğu (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) kadar çiz ve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90</a:t>
                      </a:r>
                      <a:r>
                        <a:rPr lang="tr-TR" sz="16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Perspektif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45</a:t>
                      </a:r>
                      <a:r>
                        <a:rPr lang="tr-TR" sz="16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Perspektif kenar uzunluğu 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Yön değiştirmeden (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x=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y=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) </a:t>
                      </a:r>
                      <a:r>
                        <a:rPr lang="tr-TR" sz="1800" dirty="0" err="1">
                          <a:latin typeface="Arial Narrow" panose="020B0606020202030204" pitchFamily="34" charset="0"/>
                        </a:rPr>
                        <a:t>koordinarına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git.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Arka yüzey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         Köşenin koordinatını B dizisine kaydet (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B[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]={x, y}</a:t>
                      </a:r>
                      <a:r>
                        <a:rPr lang="tr-TR" sz="1800" b="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tr-TR" sz="1800" b="0" kern="12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         İlk ikisinde (</a:t>
                      </a:r>
                      <a:r>
                        <a:rPr lang="tr-TR" sz="18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if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dirty="0" err="1">
                          <a:latin typeface="Arial Narrow" panose="020B0606020202030204" pitchFamily="34" charset="0"/>
                        </a:rPr>
                        <a:t>index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&lt;=2 ise) (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) kadar düz çizgi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        değilse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kesik çizgi çiz; ve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90</a:t>
                      </a:r>
                      <a:r>
                        <a:rPr lang="tr-TR" sz="16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sağa dön,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İki kare bağlantıları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         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noktası ile 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B[</a:t>
                      </a:r>
                      <a:r>
                        <a:rPr lang="tr-TR" sz="16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6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tr-TR" sz="18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noktası arasında, (karşılıklı köşeler)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          İlk üçünde (</a:t>
                      </a:r>
                      <a:r>
                        <a:rPr lang="tr-TR" sz="1800" kern="12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dirty="0" err="1">
                          <a:latin typeface="Arial Narrow" panose="020B0606020202030204" pitchFamily="34" charset="0"/>
                        </a:rPr>
                        <a:t>index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&lt;=3 ise) düz çizgi </a:t>
                      </a:r>
                      <a:r>
                        <a:rPr lang="tr-TR" sz="18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değilse</a:t>
                      </a:r>
                      <a:r>
                        <a:rPr lang="tr-TR" sz="1800" dirty="0">
                          <a:latin typeface="Arial Narrow" panose="020B0606020202030204" pitchFamily="34" charset="0"/>
                        </a:rPr>
                        <a:t> kesik çizgi çiz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Çizim aracını durdur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11" name="İçerik Yer Tutucusu 13">
            <a:extLst>
              <a:ext uri="{FF2B5EF4-FFF2-40B4-BE49-F238E27FC236}">
                <a16:creationId xmlns:a16="http://schemas.microsoft.com/office/drawing/2014/main" id="{13B49C04-5C77-4592-992F-8580FF2CA178}"/>
              </a:ext>
            </a:extLst>
          </p:cNvPr>
          <p:cNvSpPr txBox="1">
            <a:spLocks/>
          </p:cNvSpPr>
          <p:nvPr/>
        </p:nvSpPr>
        <p:spPr>
          <a:xfrm>
            <a:off x="359613" y="591319"/>
            <a:ext cx="10977082" cy="659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 err="1">
                <a:solidFill>
                  <a:schemeClr val="accent1">
                    <a:lumMod val="75000"/>
                  </a:schemeClr>
                </a:solidFill>
              </a:rPr>
              <a:t>Cube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</a:t>
            </a:r>
          </a:p>
        </p:txBody>
      </p:sp>
      <p:pic>
        <p:nvPicPr>
          <p:cNvPr id="9" name="Picture 6" descr="geometri küp ile ilgili görsel sonucu">
            <a:extLst>
              <a:ext uri="{FF2B5EF4-FFF2-40B4-BE49-F238E27FC236}">
                <a16:creationId xmlns:a16="http://schemas.microsoft.com/office/drawing/2014/main" id="{7F383F8C-7F0E-4443-9805-C01DF843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850" y="71119"/>
            <a:ext cx="964497" cy="9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243B41D-6590-41AD-A163-6EBA27A8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8" y="2030132"/>
            <a:ext cx="4216792" cy="39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(5’inci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499571" y="813266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 err="1">
                <a:solidFill>
                  <a:srgbClr val="0070C0"/>
                </a:solidFill>
              </a:rPr>
              <a:t>Python</a:t>
            </a:r>
            <a:r>
              <a:rPr lang="tr-TR" b="1" dirty="0">
                <a:solidFill>
                  <a:srgbClr val="0070C0"/>
                </a:solidFill>
              </a:rPr>
              <a:t> nedir?</a:t>
            </a:r>
            <a:endParaRPr lang="tr-TR" b="1" i="1" dirty="0">
              <a:solidFill>
                <a:srgbClr val="0070C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1 – </a:t>
            </a:r>
            <a:r>
              <a:rPr lang="tr-TR" dirty="0" err="1"/>
              <a:t>Python</a:t>
            </a:r>
            <a:r>
              <a:rPr lang="tr-TR" dirty="0"/>
              <a:t> 90’lı yılların başında geliştirilmeye başlanan </a:t>
            </a:r>
            <a:r>
              <a:rPr lang="tr-TR" u="sng" dirty="0"/>
              <a:t>bir programlama dilidir.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2-  Yüksek seviye yani insan mantığına yakın bir dildir. </a:t>
            </a:r>
            <a:r>
              <a:rPr lang="tr-TR" u="sng" dirty="0"/>
              <a:t>Pek çok dile göre öğrenmesi daha kolaydır</a:t>
            </a:r>
            <a:r>
              <a:rPr lang="tr-TR" dirty="0"/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3-  Barındırdığı </a:t>
            </a:r>
            <a:r>
              <a:rPr lang="tr-TR" u="sng" dirty="0"/>
              <a:t>kütüphanelerle</a:t>
            </a:r>
            <a:r>
              <a:rPr lang="tr-TR" dirty="0"/>
              <a:t> (belli bir konuya ilişkin fonksiyonlar kümesiyle) her türlü program (oyun, web, yapay zeka vb.) geliştirilebilmektedir. </a:t>
            </a:r>
            <a:r>
              <a:rPr lang="tr-TR" dirty="0" err="1">
                <a:solidFill>
                  <a:srgbClr val="0070C0"/>
                </a:solidFill>
              </a:rPr>
              <a:t>Turtle</a:t>
            </a:r>
            <a:r>
              <a:rPr lang="tr-TR" dirty="0">
                <a:solidFill>
                  <a:srgbClr val="0070C0"/>
                </a:solidFill>
              </a:rPr>
              <a:t> kütüphanesi, </a:t>
            </a:r>
            <a:r>
              <a:rPr lang="tr-TR" dirty="0" err="1">
                <a:solidFill>
                  <a:srgbClr val="0070C0"/>
                </a:solidFill>
              </a:rPr>
              <a:t>python’un</a:t>
            </a:r>
            <a:r>
              <a:rPr lang="tr-TR" dirty="0">
                <a:solidFill>
                  <a:srgbClr val="0070C0"/>
                </a:solidFill>
              </a:rPr>
              <a:t> çizgi çizim kütüphanelerinden birisidir.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4 - </a:t>
            </a:r>
            <a:r>
              <a:rPr lang="tr-TR" dirty="0" err="1"/>
              <a:t>Python</a:t>
            </a:r>
            <a:r>
              <a:rPr lang="tr-TR" dirty="0"/>
              <a:t> program dili oldukça okunabilirdir, </a:t>
            </a:r>
            <a:r>
              <a:rPr lang="tr-TR" u="sng" dirty="0"/>
              <a:t>basit bir </a:t>
            </a:r>
            <a:r>
              <a:rPr lang="tr-TR" u="sng" dirty="0" err="1"/>
              <a:t>syntax’a</a:t>
            </a:r>
            <a:r>
              <a:rPr lang="tr-TR" u="sng" dirty="0"/>
              <a:t> (kod yazma kuralları) sahiptir.</a:t>
            </a:r>
          </a:p>
          <a:p>
            <a:pPr marL="0" indent="0">
              <a:spcBef>
                <a:spcPts val="600"/>
              </a:spcBef>
              <a:buNone/>
            </a:pPr>
            <a:endParaRPr lang="tr-TR" sz="1050" dirty="0"/>
          </a:p>
          <a:p>
            <a:pPr marL="0" indent="0">
              <a:spcBef>
                <a:spcPts val="0"/>
              </a:spcBef>
              <a:buNone/>
            </a:pP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for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index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in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range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[10]</a:t>
            </a:r>
            <a:r>
              <a:rPr lang="tr-TR" b="1" dirty="0">
                <a:solidFill>
                  <a:srgbClr val="0070C0"/>
                </a:solidFill>
                <a:latin typeface="Arial Narrow" panose="020B0606020202030204" pitchFamily="34" charset="0"/>
              </a:rPr>
              <a:t>: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print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(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index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,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sep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=" 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if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index%2 == 0</a:t>
            </a:r>
            <a:r>
              <a:rPr lang="tr-TR" b="1" dirty="0">
                <a:solidFill>
                  <a:srgbClr val="0070C0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    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print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("çift sayıdır.")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else</a:t>
            </a:r>
            <a:r>
              <a:rPr lang="tr-TR" b="1" dirty="0">
                <a:solidFill>
                  <a:srgbClr val="0070C0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     </a:t>
            </a:r>
            <a:r>
              <a:rPr lang="tr-TR" dirty="0" err="1">
                <a:solidFill>
                  <a:srgbClr val="0070C0"/>
                </a:solidFill>
                <a:latin typeface="Arial Narrow" panose="020B0606020202030204" pitchFamily="34" charset="0"/>
              </a:rPr>
              <a:t>print</a:t>
            </a: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("tek sayıdır.")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26</a:t>
            </a:fld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122B82B-5261-4C44-A37E-7D747A4D353C}"/>
              </a:ext>
            </a:extLst>
          </p:cNvPr>
          <p:cNvSpPr txBox="1"/>
          <p:nvPr/>
        </p:nvSpPr>
        <p:spPr>
          <a:xfrm>
            <a:off x="3802683" y="3581399"/>
            <a:ext cx="8046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*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Python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syntax’ında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girinti çok önemlidir. Satır sonlarına</a:t>
            </a:r>
            <a:r>
              <a:rPr lang="tr-TR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; 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(noktalı virgül) konulmaz.</a:t>
            </a:r>
          </a:p>
          <a:p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*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For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gibi döngülerin veya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if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gibi koşulların altındaki girinti verilmiş satırlar döngüye dahildir, aynı hizadaki komut satırları ise dahil değildir.</a:t>
            </a:r>
          </a:p>
          <a:p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* Koşullu komutlar (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for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while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if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gibi) koşuldan sonra </a:t>
            </a:r>
            <a:r>
              <a:rPr lang="tr-TR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: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(iki nokta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üstüste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) işareti konur.</a:t>
            </a:r>
          </a:p>
          <a:p>
            <a:endParaRPr lang="tr-TR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tr-TR" dirty="0">
                <a:solidFill>
                  <a:srgbClr val="FF0000"/>
                </a:solidFill>
                <a:latin typeface="Arial Narrow" panose="020B0606020202030204" pitchFamily="34" charset="0"/>
              </a:rPr>
              <a:t>Örneğin yandaki kod parçası, 1’den 10’a kadar olan sayıları,</a:t>
            </a:r>
          </a:p>
          <a:p>
            <a:r>
              <a:rPr lang="tr-TR" dirty="0">
                <a:solidFill>
                  <a:srgbClr val="FF0000"/>
                </a:solidFill>
                <a:latin typeface="Arial Narrow" panose="020B0606020202030204" pitchFamily="34" charset="0"/>
              </a:rPr>
              <a:t>sırasıyla ekrana basar, bir boşluk bırakıp yanına çift ya da tek sayı olduğunu yazar.</a:t>
            </a:r>
          </a:p>
          <a:p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index%2==0 demek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index</a:t>
            </a:r>
            <a:r>
              <a:rPr lang="tr-TR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değişkeninin değerinin 2’ye bölümünden kalan 0’a eşitse demektir.</a:t>
            </a:r>
          </a:p>
        </p:txBody>
      </p:sp>
    </p:spTree>
    <p:extLst>
      <p:ext uri="{BB962C8B-B14F-4D97-AF65-F5344CB8AC3E}">
        <p14:creationId xmlns:p14="http://schemas.microsoft.com/office/powerpoint/2010/main" val="42853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(5’inci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490046" y="809626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 err="1">
                <a:solidFill>
                  <a:srgbClr val="0070C0"/>
                </a:solidFill>
              </a:rPr>
              <a:t>Turtle</a:t>
            </a:r>
            <a:r>
              <a:rPr lang="tr-TR" b="1" dirty="0">
                <a:solidFill>
                  <a:srgbClr val="0070C0"/>
                </a:solidFill>
              </a:rPr>
              <a:t> nedir?</a:t>
            </a:r>
            <a:endParaRPr lang="tr-TR" b="1" i="1" dirty="0">
              <a:solidFill>
                <a:srgbClr val="0070C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1 – </a:t>
            </a:r>
            <a:r>
              <a:rPr lang="tr-TR" dirty="0" err="1"/>
              <a:t>Turtle</a:t>
            </a:r>
            <a:r>
              <a:rPr lang="tr-TR" dirty="0"/>
              <a:t> kütüphanesi, </a:t>
            </a:r>
            <a:r>
              <a:rPr lang="tr-TR" dirty="0" err="1"/>
              <a:t>python’un</a:t>
            </a:r>
            <a:r>
              <a:rPr lang="tr-TR" dirty="0"/>
              <a:t> çizgi çizim kütüphanelerinden birisidir.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2-  Projeye </a:t>
            </a:r>
            <a:r>
              <a:rPr lang="tr-TR" dirty="0" err="1">
                <a:solidFill>
                  <a:srgbClr val="0070C0"/>
                </a:solidFill>
              </a:rPr>
              <a:t>import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turtle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/>
              <a:t>komutu ile dahil edilir.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tr-TR" dirty="0"/>
              <a:t>3-  </a:t>
            </a:r>
            <a:r>
              <a:rPr lang="tr-TR" dirty="0" err="1"/>
              <a:t>Turtle</a:t>
            </a:r>
            <a:r>
              <a:rPr lang="tr-TR" dirty="0"/>
              <a:t> kütüphanesinde </a:t>
            </a:r>
            <a:r>
              <a:rPr lang="tr-TR" b="1" dirty="0"/>
              <a:t>ekran oluşturmak </a:t>
            </a:r>
            <a:r>
              <a:rPr lang="tr-TR" dirty="0"/>
              <a:t>ve </a:t>
            </a:r>
            <a:r>
              <a:rPr lang="tr-TR" b="1" dirty="0"/>
              <a:t>ekrana çizgi çizdirmek </a:t>
            </a:r>
            <a:r>
              <a:rPr lang="tr-TR" dirty="0"/>
              <a:t>için </a:t>
            </a:r>
            <a:r>
              <a:rPr lang="tr-TR" u="sng" dirty="0"/>
              <a:t>çeşitli fonksiyonlar </a:t>
            </a:r>
            <a:r>
              <a:rPr lang="tr-TR" dirty="0"/>
              <a:t>vardır.</a:t>
            </a:r>
            <a:r>
              <a:rPr lang="tr-TR" dirty="0">
                <a:solidFill>
                  <a:srgbClr val="0070C0"/>
                </a:solidFill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tr-TR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tr-TR" dirty="0">
                <a:solidFill>
                  <a:srgbClr val="0070C0"/>
                </a:solidFill>
                <a:latin typeface="Arial Narrow" panose="020B0606020202030204" pitchFamily="34" charset="0"/>
              </a:rPr>
              <a:t>         </a:t>
            </a:r>
            <a:r>
              <a:rPr lang="tr-TR" u="sng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Örnek bir </a:t>
            </a:r>
            <a:r>
              <a:rPr lang="tr-TR" u="sng" dirty="0" err="1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python-turtle</a:t>
            </a:r>
            <a:r>
              <a:rPr lang="tr-TR" u="sng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kodu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27</a:t>
            </a:fld>
            <a:endParaRPr lang="tr-TR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85B0D27A-2D4E-459D-A9FC-565FE9DB8F2D}"/>
              </a:ext>
            </a:extLst>
          </p:cNvPr>
          <p:cNvSpPr/>
          <p:nvPr/>
        </p:nvSpPr>
        <p:spPr>
          <a:xfrm>
            <a:off x="1141413" y="3425359"/>
            <a:ext cx="9326562" cy="184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turtle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tr-TR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turtle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kütüphanesini projeye dahil eder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turtle.Turtle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     	</a:t>
            </a:r>
            <a:r>
              <a:rPr lang="tr-TR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adında bir çizim aracı değişkeni yaratır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(4):      	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döngü 4 kez çalışır, her döngüde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pen.forward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(50)        	</a:t>
            </a:r>
            <a:r>
              <a:rPr lang="tr-TR" dirty="0">
                <a:latin typeface="Arial Nova" panose="020B0504020202020204" pitchFamily="34" charset="0"/>
                <a:cs typeface="Times New Roman" panose="02020603050405020304" pitchFamily="18" charset="0"/>
              </a:rPr>
              <a:t>kalem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birim çizerek ilerler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pen.right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(90)             	</a:t>
            </a:r>
            <a:r>
              <a:rPr lang="tr-TR" dirty="0">
                <a:latin typeface="Arial Nova" panose="020B0504020202020204" pitchFamily="34" charset="0"/>
                <a:cs typeface="Times New Roman" panose="02020603050405020304" pitchFamily="18" charset="0"/>
              </a:rPr>
              <a:t>kalem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 derece sağa döner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r-TR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turtle.done</a:t>
            </a:r>
            <a:r>
              <a:rPr lang="tr-TR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		</a:t>
            </a:r>
            <a:r>
              <a:rPr lang="tr-TR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çizim aracını kapatır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7A92206-A181-4831-93F6-67BB5E2766BB}"/>
              </a:ext>
            </a:extLst>
          </p:cNvPr>
          <p:cNvSpPr txBox="1"/>
          <p:nvPr/>
        </p:nvSpPr>
        <p:spPr>
          <a:xfrm>
            <a:off x="8879626" y="3749485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Bu kod parçası,</a:t>
            </a:r>
          </a:p>
          <a:p>
            <a:r>
              <a:rPr lang="tr-TR" dirty="0">
                <a:solidFill>
                  <a:srgbClr val="FF0000"/>
                </a:solidFill>
              </a:rPr>
              <a:t>Kenar uzunluğu</a:t>
            </a:r>
          </a:p>
          <a:p>
            <a:r>
              <a:rPr lang="tr-TR" dirty="0">
                <a:solidFill>
                  <a:srgbClr val="FF0000"/>
                </a:solidFill>
              </a:rPr>
              <a:t>50 birim olan </a:t>
            </a:r>
          </a:p>
          <a:p>
            <a:r>
              <a:rPr lang="tr-TR" dirty="0">
                <a:solidFill>
                  <a:srgbClr val="FF0000"/>
                </a:solidFill>
              </a:rPr>
              <a:t>Kare çizmektedir.</a:t>
            </a:r>
          </a:p>
        </p:txBody>
      </p:sp>
    </p:spTree>
    <p:extLst>
      <p:ext uri="{BB962C8B-B14F-4D97-AF65-F5344CB8AC3E}">
        <p14:creationId xmlns:p14="http://schemas.microsoft.com/office/powerpoint/2010/main" val="94363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(5’inci Adım)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28</a:t>
            </a:fld>
            <a:endParaRPr lang="tr-TR" dirty="0"/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15A87E4F-09E0-497F-8C17-DE3FCCB86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96849"/>
              </p:ext>
            </p:extLst>
          </p:nvPr>
        </p:nvGraphicFramePr>
        <p:xfrm>
          <a:off x="899623" y="949033"/>
          <a:ext cx="10711352" cy="4883734"/>
        </p:xfrm>
        <a:graphic>
          <a:graphicData uri="http://schemas.openxmlformats.org/drawingml/2006/table">
            <a:tbl>
              <a:tblPr/>
              <a:tblGrid>
                <a:gridCol w="3478255">
                  <a:extLst>
                    <a:ext uri="{9D8B030D-6E8A-4147-A177-3AD203B41FA5}">
                      <a16:colId xmlns:a16="http://schemas.microsoft.com/office/drawing/2014/main" val="66366621"/>
                    </a:ext>
                  </a:extLst>
                </a:gridCol>
                <a:gridCol w="187989">
                  <a:extLst>
                    <a:ext uri="{9D8B030D-6E8A-4147-A177-3AD203B41FA5}">
                      <a16:colId xmlns:a16="http://schemas.microsoft.com/office/drawing/2014/main" val="3618568302"/>
                    </a:ext>
                  </a:extLst>
                </a:gridCol>
                <a:gridCol w="7045108">
                  <a:extLst>
                    <a:ext uri="{9D8B030D-6E8A-4147-A177-3AD203B41FA5}">
                      <a16:colId xmlns:a16="http://schemas.microsoft.com/office/drawing/2014/main" val="3022325938"/>
                    </a:ext>
                  </a:extLst>
                </a:gridCol>
              </a:tblGrid>
              <a:tr h="857250">
                <a:tc gridSpan="2">
                  <a:txBody>
                    <a:bodyPr/>
                    <a:lstStyle/>
                    <a:p>
                      <a:pPr algn="l" fontAlgn="t"/>
                      <a:r>
                        <a:rPr lang="tr-TR" sz="2400" b="1" dirty="0">
                          <a:solidFill>
                            <a:srgbClr val="0070C0"/>
                          </a:solidFill>
                          <a:effectLst/>
                          <a:latin typeface="Arial Nova" panose="020B0504020202020204" pitchFamily="34" charset="0"/>
                        </a:rPr>
                        <a:t>Bazı </a:t>
                      </a:r>
                      <a:r>
                        <a:rPr lang="tr-TR" sz="2400" b="1" dirty="0" err="1">
                          <a:solidFill>
                            <a:srgbClr val="0070C0"/>
                          </a:solidFill>
                          <a:effectLst/>
                          <a:latin typeface="Arial Nova" panose="020B0504020202020204" pitchFamily="34" charset="0"/>
                        </a:rPr>
                        <a:t>Turtle</a:t>
                      </a:r>
                      <a:r>
                        <a:rPr lang="tr-TR" sz="2400" b="1" dirty="0">
                          <a:solidFill>
                            <a:srgbClr val="0070C0"/>
                          </a:solidFill>
                          <a:effectLst/>
                          <a:latin typeface="Arial Nova" panose="020B0504020202020204" pitchFamily="34" charset="0"/>
                        </a:rPr>
                        <a:t> Fonksiyonları</a:t>
                      </a:r>
                    </a:p>
                  </a:txBody>
                  <a:tcPr marL="72000" marR="12624" marT="0" marB="14400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tr-TR" sz="2400" b="1" dirty="0">
                        <a:solidFill>
                          <a:srgbClr val="0070C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72000" marR="12624" marT="0" marB="14400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r-TR" sz="2400" b="1" dirty="0">
                          <a:solidFill>
                            <a:srgbClr val="0070C0"/>
                          </a:solidFill>
                          <a:effectLst/>
                          <a:latin typeface="Arial Nova" panose="020B0504020202020204" pitchFamily="34" charset="0"/>
                        </a:rPr>
                        <a:t>İşlevi</a:t>
                      </a:r>
                      <a:endParaRPr lang="en-US" sz="2400" b="1" dirty="0">
                        <a:solidFill>
                          <a:srgbClr val="0070C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72000" marR="12624" marT="0" marB="14400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24682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Turtle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Yeni bir </a:t>
                      </a:r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turtle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nesnesi yaratır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136940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penup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Kalem ucunu kaldırır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269987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pendown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Kalem ucunu bastırır, çizmeye hazırdır.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530857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right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(açı)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Saat yönünde açı kadar döner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99345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forward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tr-TR" sz="2000" b="1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miktar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Belirtilen sayı kadar ilerler.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83832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color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tr-TR" sz="2000" b="1" kern="1200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renk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Kalemin rengini ayarlar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328872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fillcolor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tr-TR" sz="2000" b="1" kern="1200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renk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Şekli boyar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787120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position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Halihazırdaki koordinatları döndürür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460597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goto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tr-TR" sz="2000" b="1" kern="1200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koordinatına gider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33901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begin_fill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Boyamaya başlayacağı aşamayı kaydeder.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61365"/>
                  </a:ext>
                </a:extLst>
              </a:tr>
              <a:tr h="366044"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 err="1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end_fill</a:t>
                      </a:r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tr-TR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2000" b="1" dirty="0"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Boyama alanını kapatır, ve boyar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624" marR="12624" marT="12624" marB="12624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23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9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(5’inci Adım)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10.1.2020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29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AB00C87-E075-486D-9B87-AB6DA14833B1}"/>
              </a:ext>
            </a:extLst>
          </p:cNvPr>
          <p:cNvSpPr/>
          <p:nvPr/>
        </p:nvSpPr>
        <p:spPr>
          <a:xfrm>
            <a:off x="3097317" y="2910959"/>
            <a:ext cx="6237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tr-TR" sz="3600" b="1" dirty="0">
                <a:solidFill>
                  <a:srgbClr val="0070C0"/>
                </a:solidFill>
                <a:latin typeface="Arial Nova" panose="020B0504020202020204" pitchFamily="34" charset="0"/>
              </a:rPr>
              <a:t>Artık kodlamaya geçebiliriz.</a:t>
            </a:r>
          </a:p>
        </p:txBody>
      </p:sp>
    </p:spTree>
    <p:extLst>
      <p:ext uri="{BB962C8B-B14F-4D97-AF65-F5344CB8AC3E}">
        <p14:creationId xmlns:p14="http://schemas.microsoft.com/office/powerpoint/2010/main" val="35047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(6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49090" cy="3808445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tr-TR" b="1" dirty="0"/>
              <a:t>1- Problemi Tanımlama: </a:t>
            </a:r>
            <a:r>
              <a:rPr lang="tr-TR" i="1" dirty="0"/>
              <a:t>Problemi çözmeye başlamadan önce problemin açık, anlaşılır ve çok doğru bir şekilde tanımlanmış olması gerekir. Problemin ne olduğunu bilemezseniz onu çözemezsiniz.</a:t>
            </a:r>
          </a:p>
          <a:p>
            <a:pPr marL="0" indent="0">
              <a:buNone/>
            </a:pPr>
            <a:endParaRPr lang="tr-TR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PROJEMİZDEKİ PROBLEMİN TANIMINI YAPALIM : </a:t>
            </a:r>
          </a:p>
          <a:p>
            <a:pPr marL="0" indent="0">
              <a:buNone/>
            </a:pPr>
            <a:r>
              <a:rPr lang="tr-TR" sz="2800" u="sng" dirty="0">
                <a:solidFill>
                  <a:schemeClr val="accent3">
                    <a:lumMod val="50000"/>
                  </a:schemeClr>
                </a:solidFill>
              </a:rPr>
              <a:t>Ekrana basit geometrik şekilleri çizdiren 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bir program geliştireceğiz. 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Kullanıcı, çizmek istediği şekli kendisi seçecek, şeklin özelliğine göre gerekli bilgiler kullanıcıdan istenecek ve program geometrik şekli ekrana çizecek. Problemimiz bu. 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6.1.2020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67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11A95CF-FEB5-47AB-A774-998B99E8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45"/>
          <a:stretch/>
        </p:blipFill>
        <p:spPr>
          <a:xfrm>
            <a:off x="0" y="381000"/>
            <a:ext cx="12192000" cy="5867400"/>
          </a:xfrm>
          <a:prstGeom prst="rect">
            <a:avLst/>
          </a:prstGeom>
        </p:spPr>
      </p:pic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5611" y="6400801"/>
            <a:ext cx="1396260" cy="228600"/>
          </a:xfrm>
        </p:spPr>
        <p:txBody>
          <a:bodyPr/>
          <a:lstStyle/>
          <a:p>
            <a:pPr rtl="0"/>
            <a:fld id="{C2D0B277-B099-41AD-B727-052CBEB9AC19}" type="datetime1">
              <a:rPr lang="tr-TR" smtClean="0"/>
              <a:t>10.1.2020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9613" y="6400801"/>
            <a:ext cx="5943600" cy="228600"/>
          </a:xfrm>
        </p:spPr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13" y="6400801"/>
            <a:ext cx="762000" cy="228600"/>
          </a:xfrm>
        </p:spPr>
        <p:txBody>
          <a:bodyPr/>
          <a:lstStyle/>
          <a:p>
            <a:pPr rtl="0"/>
            <a:fld id="{022B156B-59AE-415F-B24B-8756D48BB977}" type="slidenum">
              <a:rPr lang="tr-TR" smtClean="0"/>
              <a:t>30</a:t>
            </a:fld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DF2EB0A-38CA-48C6-90B6-B5E9AC0B8131}"/>
              </a:ext>
            </a:extLst>
          </p:cNvPr>
          <p:cNvSpPr txBox="1"/>
          <p:nvPr/>
        </p:nvSpPr>
        <p:spPr>
          <a:xfrm>
            <a:off x="106428" y="2548145"/>
            <a:ext cx="2908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Projenin iki dosyası var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bg1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bg1"/>
                </a:solidFill>
              </a:rPr>
              <a:t>shape.py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3963270" y="545067"/>
            <a:ext cx="504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Şu anda main.py dosyasını görüyorsunuz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6852E5F-8221-4784-BAB7-2922C7961739}"/>
              </a:ext>
            </a:extLst>
          </p:cNvPr>
          <p:cNvSpPr txBox="1"/>
          <p:nvPr/>
        </p:nvSpPr>
        <p:spPr>
          <a:xfrm>
            <a:off x="4951413" y="990599"/>
            <a:ext cx="3634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turtle</a:t>
            </a:r>
            <a:r>
              <a:rPr lang="tr-TR" sz="1600" dirty="0">
                <a:solidFill>
                  <a:srgbClr val="FFFF00"/>
                </a:solidFill>
              </a:rPr>
              <a:t> kütüphanesi ve </a:t>
            </a:r>
          </a:p>
          <a:p>
            <a:r>
              <a:rPr lang="tr-TR" sz="1600" dirty="0" err="1">
                <a:solidFill>
                  <a:srgbClr val="FFFF00"/>
                </a:solidFill>
              </a:rPr>
              <a:t>shape</a:t>
            </a:r>
            <a:r>
              <a:rPr lang="tr-TR" sz="1600" dirty="0">
                <a:solidFill>
                  <a:srgbClr val="FFFF00"/>
                </a:solidFill>
              </a:rPr>
              <a:t> dosyası projeye dahil ettik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030ABD-1BE7-4A34-9AAB-FB9FD014DA9E}"/>
              </a:ext>
            </a:extLst>
          </p:cNvPr>
          <p:cNvSpPr/>
          <p:nvPr/>
        </p:nvSpPr>
        <p:spPr>
          <a:xfrm>
            <a:off x="312738" y="1914525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C0CCB-DD2C-4383-9753-6D0859C3B019}"/>
              </a:ext>
            </a:extLst>
          </p:cNvPr>
          <p:cNvSpPr/>
          <p:nvPr/>
        </p:nvSpPr>
        <p:spPr>
          <a:xfrm>
            <a:off x="312737" y="2266951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6208713" y="3810000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Yeşil renkli bilgiler dahili dokümantasyondur.</a:t>
            </a:r>
          </a:p>
          <a:p>
            <a:r>
              <a:rPr lang="tr-TR" sz="1400" dirty="0">
                <a:solidFill>
                  <a:schemeClr val="bg1"/>
                </a:solidFill>
              </a:rPr>
              <a:t>Kodu anlamak için yazılan açıklamalardır.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24008-F55B-4CD3-8AB8-07344B0F718E}"/>
              </a:ext>
            </a:extLst>
          </p:cNvPr>
          <p:cNvSpPr/>
          <p:nvPr/>
        </p:nvSpPr>
        <p:spPr>
          <a:xfrm>
            <a:off x="2617788" y="638175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48E05C7-3880-48DA-A584-0C900F17547F}"/>
              </a:ext>
            </a:extLst>
          </p:cNvPr>
          <p:cNvSpPr txBox="1"/>
          <p:nvPr/>
        </p:nvSpPr>
        <p:spPr>
          <a:xfrm>
            <a:off x="1011238" y="4634121"/>
            <a:ext cx="1757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rgbClr val="FFFF00"/>
                </a:solidFill>
              </a:rPr>
              <a:t>Burada,</a:t>
            </a:r>
          </a:p>
          <a:p>
            <a:r>
              <a:rPr lang="tr-TR" sz="1400" dirty="0">
                <a:solidFill>
                  <a:srgbClr val="FFFF00"/>
                </a:solidFill>
              </a:rPr>
              <a:t>Kullanıcı için</a:t>
            </a:r>
          </a:p>
          <a:p>
            <a:r>
              <a:rPr lang="tr-TR" sz="1400" dirty="0">
                <a:solidFill>
                  <a:srgbClr val="FFFF00"/>
                </a:solidFill>
              </a:rPr>
              <a:t>Şekil Seçenekleri</a:t>
            </a:r>
          </a:p>
          <a:p>
            <a:r>
              <a:rPr lang="tr-TR" sz="1400" dirty="0">
                <a:solidFill>
                  <a:srgbClr val="FFFF00"/>
                </a:solidFill>
              </a:rPr>
              <a:t>ekrana yazdırıldı.</a:t>
            </a:r>
          </a:p>
        </p:txBody>
      </p:sp>
      <p:sp>
        <p:nvSpPr>
          <p:cNvPr id="21" name="Sol Ayraç 20">
            <a:extLst>
              <a:ext uri="{FF2B5EF4-FFF2-40B4-BE49-F238E27FC236}">
                <a16:creationId xmlns:a16="http://schemas.microsoft.com/office/drawing/2014/main" id="{4F328C85-99A6-4B42-83FC-7ADECB70871D}"/>
              </a:ext>
            </a:extLst>
          </p:cNvPr>
          <p:cNvSpPr/>
          <p:nvPr/>
        </p:nvSpPr>
        <p:spPr>
          <a:xfrm>
            <a:off x="2743200" y="3810000"/>
            <a:ext cx="342900" cy="2238375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FC06DF22-C77A-48A3-BB25-70379F5EF841}"/>
              </a:ext>
            </a:extLst>
          </p:cNvPr>
          <p:cNvSpPr txBox="1"/>
          <p:nvPr/>
        </p:nvSpPr>
        <p:spPr>
          <a:xfrm>
            <a:off x="6909641" y="2733526"/>
            <a:ext cx="4279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Burada «</a:t>
            </a:r>
            <a:r>
              <a:rPr lang="tr-TR" sz="1600" dirty="0" err="1">
                <a:solidFill>
                  <a:srgbClr val="FFFF00"/>
                </a:solidFill>
              </a:rPr>
              <a:t>screen</a:t>
            </a:r>
            <a:r>
              <a:rPr lang="tr-TR" sz="1600" dirty="0">
                <a:solidFill>
                  <a:srgbClr val="FFFF00"/>
                </a:solidFill>
              </a:rPr>
              <a:t>» adında </a:t>
            </a:r>
          </a:p>
          <a:p>
            <a:r>
              <a:rPr lang="tr-TR" sz="1600" dirty="0" err="1">
                <a:solidFill>
                  <a:srgbClr val="FFFF00"/>
                </a:solidFill>
              </a:rPr>
              <a:t>turtle</a:t>
            </a:r>
            <a:r>
              <a:rPr lang="tr-TR" sz="1600" dirty="0">
                <a:solidFill>
                  <a:srgbClr val="FFFF00"/>
                </a:solidFill>
              </a:rPr>
              <a:t> çizim ekranı oluşturduk (</a:t>
            </a:r>
            <a:r>
              <a:rPr lang="tr-TR" sz="1600" dirty="0">
                <a:solidFill>
                  <a:srgbClr val="FFFF00"/>
                </a:solidFill>
                <a:latin typeface="Arial Narrow" panose="020B0606020202030204" pitchFamily="34" charset="0"/>
              </a:rPr>
              <a:t>1200x800</a:t>
            </a:r>
            <a:r>
              <a:rPr lang="tr-TR" sz="1600" dirty="0">
                <a:solidFill>
                  <a:srgbClr val="FFFF00"/>
                </a:solidFill>
              </a:rPr>
              <a:t>)</a:t>
            </a:r>
          </a:p>
          <a:p>
            <a:r>
              <a:rPr lang="tr-TR" sz="1600" dirty="0">
                <a:solidFill>
                  <a:srgbClr val="FFFF00"/>
                </a:solidFill>
              </a:rPr>
              <a:t>Başlığı ve arka plan rengi ayarlandı.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BAA327D3-9431-4964-BD68-9A9BC51A3618}"/>
              </a:ext>
            </a:extLst>
          </p:cNvPr>
          <p:cNvSpPr txBox="1"/>
          <p:nvPr/>
        </p:nvSpPr>
        <p:spPr>
          <a:xfrm>
            <a:off x="3145400" y="2035372"/>
            <a:ext cx="6088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>
                <a:solidFill>
                  <a:srgbClr val="FFFF00"/>
                </a:solidFill>
              </a:rPr>
              <a:t>selection</a:t>
            </a:r>
            <a:r>
              <a:rPr lang="tr-TR" sz="1400" dirty="0">
                <a:solidFill>
                  <a:srgbClr val="FFFF00"/>
                </a:solidFill>
              </a:rPr>
              <a:t> değişkeni global bir değişken, çünkü ana kod parçasında.</a:t>
            </a:r>
          </a:p>
        </p:txBody>
      </p:sp>
    </p:spTree>
    <p:extLst>
      <p:ext uri="{BB962C8B-B14F-4D97-AF65-F5344CB8AC3E}">
        <p14:creationId xmlns:p14="http://schemas.microsoft.com/office/powerpoint/2010/main" val="21549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DB0FED-138A-4492-AD80-6EAB44CCE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33"/>
          <a:stretch/>
        </p:blipFill>
        <p:spPr>
          <a:xfrm>
            <a:off x="0" y="981075"/>
            <a:ext cx="12192000" cy="4400550"/>
          </a:xfrm>
          <a:prstGeom prst="rect">
            <a:avLst/>
          </a:prstGeom>
        </p:spPr>
      </p:pic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10.1.2020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31</a:t>
            </a:fld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3959222" y="1259429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Hala main.py dosyasındayız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6852E5F-8221-4784-BAB7-2922C7961739}"/>
              </a:ext>
            </a:extLst>
          </p:cNvPr>
          <p:cNvSpPr txBox="1"/>
          <p:nvPr/>
        </p:nvSpPr>
        <p:spPr>
          <a:xfrm>
            <a:off x="6435562" y="2266937"/>
            <a:ext cx="4987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Klavyeden basılan tuşa göre</a:t>
            </a:r>
          </a:p>
          <a:p>
            <a:r>
              <a:rPr lang="tr-TR" sz="1600" dirty="0">
                <a:solidFill>
                  <a:srgbClr val="FFFF00"/>
                </a:solidFill>
              </a:rPr>
              <a:t>Kullanıcının seçimini kaydediyoruz.</a:t>
            </a:r>
          </a:p>
          <a:p>
            <a:r>
              <a:rPr lang="tr-TR" sz="1600" dirty="0" err="1">
                <a:solidFill>
                  <a:schemeClr val="bg1"/>
                </a:solidFill>
              </a:rPr>
              <a:t>selection</a:t>
            </a:r>
            <a:r>
              <a:rPr lang="tr-TR" sz="1600" dirty="0">
                <a:solidFill>
                  <a:schemeClr val="bg1"/>
                </a:solidFill>
              </a:rPr>
              <a:t> global bir değişken olduğu için bunu programa dikte ediyoruz, aksi takdirde yerel değişken gibi düşünür, global olan </a:t>
            </a:r>
            <a:r>
              <a:rPr lang="tr-TR" sz="1600" dirty="0" err="1">
                <a:solidFill>
                  <a:schemeClr val="bg1"/>
                </a:solidFill>
              </a:rPr>
              <a:t>selection</a:t>
            </a:r>
            <a:r>
              <a:rPr lang="tr-TR" sz="1600" dirty="0">
                <a:solidFill>
                  <a:schemeClr val="bg1"/>
                </a:solidFill>
              </a:rPr>
              <a:t> değişkenine değil kendi yerel değişkenine kaydeder.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030ABD-1BE7-4A34-9AAB-FB9FD014DA9E}"/>
              </a:ext>
            </a:extLst>
          </p:cNvPr>
          <p:cNvSpPr/>
          <p:nvPr/>
        </p:nvSpPr>
        <p:spPr>
          <a:xfrm>
            <a:off x="2627313" y="1276350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6236005" y="4772025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Burada klavye dinlemesi yapılıyor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0876820-1F09-46AA-BEE9-4FB92AF039AD}"/>
              </a:ext>
            </a:extLst>
          </p:cNvPr>
          <p:cNvSpPr txBox="1"/>
          <p:nvPr/>
        </p:nvSpPr>
        <p:spPr>
          <a:xfrm>
            <a:off x="430551" y="3181350"/>
            <a:ext cx="23952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u="sng" dirty="0" err="1">
                <a:solidFill>
                  <a:srgbClr val="FFFF00"/>
                </a:solidFill>
              </a:rPr>
              <a:t>Python’da</a:t>
            </a:r>
            <a:r>
              <a:rPr lang="tr-TR" sz="1400" u="sng" dirty="0">
                <a:solidFill>
                  <a:srgbClr val="FFFF00"/>
                </a:solidFill>
              </a:rPr>
              <a:t>,</a:t>
            </a:r>
          </a:p>
          <a:p>
            <a:r>
              <a:rPr lang="tr-TR" sz="1400" dirty="0">
                <a:solidFill>
                  <a:srgbClr val="FFFF00"/>
                </a:solidFill>
              </a:rPr>
              <a:t>fonksiyon tanımlamaları</a:t>
            </a:r>
          </a:p>
          <a:p>
            <a:r>
              <a:rPr lang="tr-TR" sz="1400" dirty="0">
                <a:solidFill>
                  <a:srgbClr val="FFFF00"/>
                </a:solidFill>
              </a:rPr>
              <a:t> </a:t>
            </a:r>
            <a:r>
              <a:rPr lang="tr-TR" sz="1400" dirty="0">
                <a:solidFill>
                  <a:schemeClr val="bg1"/>
                </a:solidFill>
              </a:rPr>
              <a:t>def komutu </a:t>
            </a:r>
            <a:r>
              <a:rPr lang="tr-TR" sz="1400" dirty="0">
                <a:solidFill>
                  <a:srgbClr val="FFFF00"/>
                </a:solidFill>
              </a:rPr>
              <a:t>ile başlıyor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F95D020-656D-40A0-AD9D-CF6A0AC5159F}"/>
              </a:ext>
            </a:extLst>
          </p:cNvPr>
          <p:cNvCxnSpPr/>
          <p:nvPr/>
        </p:nvCxnSpPr>
        <p:spPr>
          <a:xfrm flipH="1">
            <a:off x="2495550" y="2076450"/>
            <a:ext cx="75565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E6DD704F-7561-462A-80CC-CD9757D6574D}"/>
              </a:ext>
            </a:extLst>
          </p:cNvPr>
          <p:cNvCxnSpPr/>
          <p:nvPr/>
        </p:nvCxnSpPr>
        <p:spPr>
          <a:xfrm flipH="1">
            <a:off x="2627313" y="2686050"/>
            <a:ext cx="623887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5CEF4A8F-305F-4BBF-B164-E7D7E2EDCCE8}"/>
              </a:ext>
            </a:extLst>
          </p:cNvPr>
          <p:cNvCxnSpPr/>
          <p:nvPr/>
        </p:nvCxnSpPr>
        <p:spPr>
          <a:xfrm flipH="1">
            <a:off x="2726536" y="3303032"/>
            <a:ext cx="524664" cy="37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4E08259-8520-4661-A2FD-CF79777939CB}"/>
              </a:ext>
            </a:extLst>
          </p:cNvPr>
          <p:cNvCxnSpPr/>
          <p:nvPr/>
        </p:nvCxnSpPr>
        <p:spPr>
          <a:xfrm flipH="1">
            <a:off x="2695575" y="3827681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38C2BC-C86E-4887-8E9B-14D2527041E8}"/>
              </a:ext>
            </a:extLst>
          </p:cNvPr>
          <p:cNvSpPr/>
          <p:nvPr/>
        </p:nvSpPr>
        <p:spPr>
          <a:xfrm>
            <a:off x="3432572" y="1909762"/>
            <a:ext cx="1623219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EB478B-CF16-4EFA-B856-8FBC9EB9DE18}"/>
              </a:ext>
            </a:extLst>
          </p:cNvPr>
          <p:cNvSpPr/>
          <p:nvPr/>
        </p:nvSpPr>
        <p:spPr>
          <a:xfrm>
            <a:off x="3959222" y="4605337"/>
            <a:ext cx="1812928" cy="2381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D639B428-51AA-4AD6-900B-7FA65AE202D3}"/>
              </a:ext>
            </a:extLst>
          </p:cNvPr>
          <p:cNvCxnSpPr/>
          <p:nvPr/>
        </p:nvCxnSpPr>
        <p:spPr>
          <a:xfrm flipH="1" flipV="1">
            <a:off x="4867275" y="2147888"/>
            <a:ext cx="257175" cy="23669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55827BED-17BF-4519-AB67-9F00123F3C5E}"/>
              </a:ext>
            </a:extLst>
          </p:cNvPr>
          <p:cNvSpPr txBox="1"/>
          <p:nvPr/>
        </p:nvSpPr>
        <p:spPr>
          <a:xfrm>
            <a:off x="4951413" y="3044279"/>
            <a:ext cx="1013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u="sng" dirty="0">
                <a:solidFill>
                  <a:schemeClr val="bg1"/>
                </a:solidFill>
                <a:latin typeface="Arial Nova" panose="020B0504020202020204" pitchFamily="34" charset="0"/>
              </a:rPr>
              <a:t>1 tuşuna </a:t>
            </a:r>
          </a:p>
          <a:p>
            <a:r>
              <a:rPr lang="tr-TR" sz="1100" u="sng" dirty="0">
                <a:solidFill>
                  <a:schemeClr val="bg1"/>
                </a:solidFill>
                <a:latin typeface="Arial Nova" panose="020B0504020202020204" pitchFamily="34" charset="0"/>
              </a:rPr>
              <a:t>basılınca </a:t>
            </a:r>
          </a:p>
          <a:p>
            <a:r>
              <a:rPr lang="tr-TR" sz="1100" u="sng" dirty="0">
                <a:solidFill>
                  <a:schemeClr val="bg1"/>
                </a:solidFill>
                <a:latin typeface="Arial Nova" panose="020B0504020202020204" pitchFamily="34" charset="0"/>
              </a:rPr>
              <a:t>bu fonksiyon </a:t>
            </a:r>
          </a:p>
          <a:p>
            <a:r>
              <a:rPr lang="tr-TR" sz="1100" u="sng" dirty="0">
                <a:solidFill>
                  <a:schemeClr val="bg1"/>
                </a:solidFill>
                <a:latin typeface="Arial Nova" panose="020B0504020202020204" pitchFamily="34" charset="0"/>
              </a:rPr>
              <a:t>çağrılıyor</a:t>
            </a:r>
            <a:endParaRPr lang="tr-TR" sz="11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2" name="Sağ Ayraç 31">
            <a:extLst>
              <a:ext uri="{FF2B5EF4-FFF2-40B4-BE49-F238E27FC236}">
                <a16:creationId xmlns:a16="http://schemas.microsoft.com/office/drawing/2014/main" id="{33301874-3EEF-473A-B483-AB28C0513FC1}"/>
              </a:ext>
            </a:extLst>
          </p:cNvPr>
          <p:cNvSpPr/>
          <p:nvPr/>
        </p:nvSpPr>
        <p:spPr>
          <a:xfrm>
            <a:off x="5820278" y="2009774"/>
            <a:ext cx="342397" cy="2124075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02F0D6-3F2B-46FF-B19A-8D6B6B5D3BE1}"/>
              </a:ext>
            </a:extLst>
          </p:cNvPr>
          <p:cNvSpPr/>
          <p:nvPr/>
        </p:nvSpPr>
        <p:spPr>
          <a:xfrm>
            <a:off x="3382963" y="2666999"/>
            <a:ext cx="52466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08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3C7E17A-225F-41F2-9D85-8FD1CA05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"/>
          <a:stretch/>
        </p:blipFill>
        <p:spPr>
          <a:xfrm>
            <a:off x="-9525" y="85725"/>
            <a:ext cx="12192000" cy="668655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3919242" y="139032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Hala main.py dosyasındayız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C0CCB-DD2C-4383-9753-6D0859C3B019}"/>
              </a:ext>
            </a:extLst>
          </p:cNvPr>
          <p:cNvSpPr/>
          <p:nvPr/>
        </p:nvSpPr>
        <p:spPr>
          <a:xfrm>
            <a:off x="2635251" y="157162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6607480" y="2200275"/>
            <a:ext cx="4977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shape.Polygon</a:t>
            </a:r>
            <a:r>
              <a:rPr lang="tr-TR" sz="1600" dirty="0">
                <a:solidFill>
                  <a:srgbClr val="FFFF00"/>
                </a:solidFill>
              </a:rPr>
              <a:t>() fonksiyonu çağrılıyor : Poligon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2746367-5C15-4AC2-B88D-00980CBE2A95}"/>
              </a:ext>
            </a:extLst>
          </p:cNvPr>
          <p:cNvSpPr txBox="1"/>
          <p:nvPr/>
        </p:nvSpPr>
        <p:spPr>
          <a:xfrm>
            <a:off x="1292995" y="1784777"/>
            <a:ext cx="2565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Burada poligona ait ilave bilgiler isteniyor: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D8EC5D7D-F7DD-4A81-9BB5-D0BF73DE95F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48300" y="2266950"/>
            <a:ext cx="1159180" cy="10260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4032765-E9C9-4C92-9465-704B9693689F}"/>
              </a:ext>
            </a:extLst>
          </p:cNvPr>
          <p:cNvSpPr/>
          <p:nvPr/>
        </p:nvSpPr>
        <p:spPr>
          <a:xfrm>
            <a:off x="3505063" y="1881216"/>
            <a:ext cx="706053" cy="319059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10CF0CE-B0AF-4075-92A0-2B3578917BDF}"/>
              </a:ext>
            </a:extLst>
          </p:cNvPr>
          <p:cNvSpPr txBox="1"/>
          <p:nvPr/>
        </p:nvSpPr>
        <p:spPr>
          <a:xfrm>
            <a:off x="8776210" y="257174"/>
            <a:ext cx="2561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Programımızın </a:t>
            </a:r>
          </a:p>
          <a:p>
            <a:r>
              <a:rPr lang="tr-TR" dirty="0">
                <a:solidFill>
                  <a:srgbClr val="FFFF00"/>
                </a:solidFill>
              </a:rPr>
              <a:t>Ana Kontrol Modülü</a:t>
            </a:r>
          </a:p>
          <a:p>
            <a:r>
              <a:rPr lang="tr-TR" dirty="0">
                <a:solidFill>
                  <a:schemeClr val="bg1"/>
                </a:solidFill>
              </a:rPr>
              <a:t>ekranda görülen</a:t>
            </a:r>
          </a:p>
          <a:p>
            <a:r>
              <a:rPr lang="tr-TR" dirty="0">
                <a:solidFill>
                  <a:schemeClr val="bg1"/>
                </a:solidFill>
              </a:rPr>
              <a:t>Kod parçasıdır.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71CE81E2-BE1C-4756-AE5B-B61BFC179A58}"/>
              </a:ext>
            </a:extLst>
          </p:cNvPr>
          <p:cNvSpPr txBox="1"/>
          <p:nvPr/>
        </p:nvSpPr>
        <p:spPr>
          <a:xfrm>
            <a:off x="4587536" y="6402943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satır ile main.py dosyası bitti.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D93087-F8B2-4719-AFD7-9D237097A2F8}"/>
              </a:ext>
            </a:extLst>
          </p:cNvPr>
          <p:cNvSpPr/>
          <p:nvPr/>
        </p:nvSpPr>
        <p:spPr>
          <a:xfrm>
            <a:off x="4625636" y="1337592"/>
            <a:ext cx="706053" cy="319059"/>
          </a:xfrm>
          <a:prstGeom prst="ellipse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C50B1-8EC2-4737-BA6B-F7BB968AADF3}"/>
              </a:ext>
            </a:extLst>
          </p:cNvPr>
          <p:cNvSpPr/>
          <p:nvPr/>
        </p:nvSpPr>
        <p:spPr>
          <a:xfrm>
            <a:off x="4742247" y="2698050"/>
            <a:ext cx="706053" cy="319059"/>
          </a:xfrm>
          <a:prstGeom prst="ellipse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971BBF-2A68-4084-BEA1-305D0037D486}"/>
              </a:ext>
            </a:extLst>
          </p:cNvPr>
          <p:cNvSpPr/>
          <p:nvPr/>
        </p:nvSpPr>
        <p:spPr>
          <a:xfrm>
            <a:off x="4742247" y="3898978"/>
            <a:ext cx="706053" cy="319059"/>
          </a:xfrm>
          <a:prstGeom prst="ellipse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554A8B-2B6C-40FF-AEC0-500B523783AE}"/>
              </a:ext>
            </a:extLst>
          </p:cNvPr>
          <p:cNvSpPr/>
          <p:nvPr/>
        </p:nvSpPr>
        <p:spPr>
          <a:xfrm>
            <a:off x="4756256" y="5109392"/>
            <a:ext cx="706053" cy="319059"/>
          </a:xfrm>
          <a:prstGeom prst="ellipse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/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C3C70BDA-67FE-4DD6-9C38-81AA7712C5BE}"/>
              </a:ext>
            </a:extLst>
          </p:cNvPr>
          <p:cNvSpPr txBox="1"/>
          <p:nvPr/>
        </p:nvSpPr>
        <p:spPr>
          <a:xfrm>
            <a:off x="502420" y="3600808"/>
            <a:ext cx="2565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Benzer şekilde her bir şekil için ilave bilgiler</a:t>
            </a:r>
          </a:p>
          <a:p>
            <a:r>
              <a:rPr lang="tr-TR" sz="1600" dirty="0">
                <a:solidFill>
                  <a:srgbClr val="FFFF00"/>
                </a:solidFill>
              </a:rPr>
              <a:t>isteniyor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D087A1B5-0C81-4308-A11A-44976B58FAB1}"/>
              </a:ext>
            </a:extLst>
          </p:cNvPr>
          <p:cNvCxnSpPr/>
          <p:nvPr/>
        </p:nvCxnSpPr>
        <p:spPr>
          <a:xfrm flipH="1">
            <a:off x="2876550" y="3360431"/>
            <a:ext cx="781050" cy="46861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2CE00631-0DEB-4D0A-8EA6-33FCCA493505}"/>
              </a:ext>
            </a:extLst>
          </p:cNvPr>
          <p:cNvCxnSpPr/>
          <p:nvPr/>
        </p:nvCxnSpPr>
        <p:spPr>
          <a:xfrm flipH="1" flipV="1">
            <a:off x="2819060" y="4016306"/>
            <a:ext cx="886165" cy="50806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FD15682E-F6BA-4625-9519-6D74D0C3FCB0}"/>
              </a:ext>
            </a:extLst>
          </p:cNvPr>
          <p:cNvCxnSpPr/>
          <p:nvPr/>
        </p:nvCxnSpPr>
        <p:spPr>
          <a:xfrm flipH="1" flipV="1">
            <a:off x="2766503" y="4316879"/>
            <a:ext cx="891097" cy="139847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B5B5C39-323A-4BC7-B8C4-8FEF491F16AE}"/>
              </a:ext>
            </a:extLst>
          </p:cNvPr>
          <p:cNvCxnSpPr/>
          <p:nvPr/>
        </p:nvCxnSpPr>
        <p:spPr>
          <a:xfrm flipH="1" flipV="1">
            <a:off x="2575542" y="4300045"/>
            <a:ext cx="1129683" cy="158459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7D657A04-F9AB-4239-A020-A6BE350D8784}"/>
              </a:ext>
            </a:extLst>
          </p:cNvPr>
          <p:cNvCxnSpPr>
            <a:cxnSpLocks/>
          </p:cNvCxnSpPr>
          <p:nvPr/>
        </p:nvCxnSpPr>
        <p:spPr>
          <a:xfrm>
            <a:off x="4882719" y="3467972"/>
            <a:ext cx="1832406" cy="20117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FAD41FD2-E187-406B-82CF-1335CC356943}"/>
              </a:ext>
            </a:extLst>
          </p:cNvPr>
          <p:cNvSpPr txBox="1"/>
          <p:nvPr/>
        </p:nvSpPr>
        <p:spPr>
          <a:xfrm>
            <a:off x="6715125" y="3521966"/>
            <a:ext cx="4424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shape.Star</a:t>
            </a:r>
            <a:r>
              <a:rPr lang="tr-TR" sz="1600" dirty="0">
                <a:solidFill>
                  <a:srgbClr val="FFFF00"/>
                </a:solidFill>
              </a:rPr>
              <a:t>() fonksiyonu çağrılıyor : Yıldız</a:t>
            </a:r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E623CE9C-8A10-4473-B7D3-B9E0CAC4AC6E}"/>
              </a:ext>
            </a:extLst>
          </p:cNvPr>
          <p:cNvSpPr txBox="1"/>
          <p:nvPr/>
        </p:nvSpPr>
        <p:spPr>
          <a:xfrm>
            <a:off x="6715124" y="4647631"/>
            <a:ext cx="4325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shape.Cube</a:t>
            </a:r>
            <a:r>
              <a:rPr lang="tr-TR" sz="1600" dirty="0">
                <a:solidFill>
                  <a:srgbClr val="FFFF00"/>
                </a:solidFill>
              </a:rPr>
              <a:t>() fonksiyonu çağrılıyor : Küp</a:t>
            </a:r>
          </a:p>
        </p:txBody>
      </p: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5E423092-65B5-43FB-8713-29EDC43160C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848043" y="4666979"/>
            <a:ext cx="1867081" cy="14992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EB462914-785C-4678-8064-E1D6A562646D}"/>
              </a:ext>
            </a:extLst>
          </p:cNvPr>
          <p:cNvSpPr txBox="1"/>
          <p:nvPr/>
        </p:nvSpPr>
        <p:spPr>
          <a:xfrm>
            <a:off x="6829425" y="6006112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shape.Spiral</a:t>
            </a:r>
            <a:r>
              <a:rPr lang="tr-TR" sz="1600" dirty="0">
                <a:solidFill>
                  <a:srgbClr val="FFFF00"/>
                </a:solidFill>
              </a:rPr>
              <a:t>() fonksiyonu çağrılıyor : Spiral</a:t>
            </a:r>
          </a:p>
        </p:txBody>
      </p:sp>
      <p:cxnSp>
        <p:nvCxnSpPr>
          <p:cNvPr id="42" name="Düz Ok Bağlayıcısı 41">
            <a:extLst>
              <a:ext uri="{FF2B5EF4-FFF2-40B4-BE49-F238E27FC236}">
                <a16:creationId xmlns:a16="http://schemas.microsoft.com/office/drawing/2014/main" id="{B3683E63-9347-44C7-AE79-E5DBA8ACA1BB}"/>
              </a:ext>
            </a:extLst>
          </p:cNvPr>
          <p:cNvCxnSpPr>
            <a:cxnSpLocks/>
          </p:cNvCxnSpPr>
          <p:nvPr/>
        </p:nvCxnSpPr>
        <p:spPr>
          <a:xfrm>
            <a:off x="5190943" y="6006112"/>
            <a:ext cx="1638482" cy="16608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B0E08E18-1F56-4FDC-9CCC-E59939FC2393}"/>
              </a:ext>
            </a:extLst>
          </p:cNvPr>
          <p:cNvSpPr txBox="1"/>
          <p:nvPr/>
        </p:nvSpPr>
        <p:spPr>
          <a:xfrm>
            <a:off x="4468292" y="665814"/>
            <a:ext cx="372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bg1"/>
                </a:solidFill>
              </a:rPr>
              <a:t>While</a:t>
            </a:r>
            <a:r>
              <a:rPr lang="tr-TR" sz="1200" dirty="0">
                <a:solidFill>
                  <a:schemeClr val="bg1"/>
                </a:solidFill>
              </a:rPr>
              <a:t> döngüsü </a:t>
            </a:r>
            <a:r>
              <a:rPr lang="tr-TR" sz="1200" dirty="0">
                <a:solidFill>
                  <a:srgbClr val="FFFF00"/>
                </a:solidFill>
              </a:rPr>
              <a:t>programın her çizimden sonra tekrar çalışmaya devam etmesini sağlıyor.</a:t>
            </a:r>
          </a:p>
        </p:txBody>
      </p:sp>
    </p:spTree>
    <p:extLst>
      <p:ext uri="{BB962C8B-B14F-4D97-AF65-F5344CB8AC3E}">
        <p14:creationId xmlns:p14="http://schemas.microsoft.com/office/powerpoint/2010/main" val="19943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C624161-AB24-4950-A080-08A776728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17"/>
          <a:stretch/>
        </p:blipFill>
        <p:spPr>
          <a:xfrm>
            <a:off x="0" y="428625"/>
            <a:ext cx="12192000" cy="614362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4756256" y="500062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shape.py dosyasına geçtik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C0CCB-DD2C-4383-9753-6D0859C3B019}"/>
              </a:ext>
            </a:extLst>
          </p:cNvPr>
          <p:cNvSpPr/>
          <p:nvPr/>
        </p:nvSpPr>
        <p:spPr>
          <a:xfrm>
            <a:off x="3456372" y="489588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5210366" y="2825528"/>
            <a:ext cx="4543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rgbClr val="FFFF00"/>
                </a:solidFill>
              </a:rPr>
              <a:t>Kalem ucu pozisyon aldı, kalem yazmaya hazır,</a:t>
            </a:r>
          </a:p>
          <a:p>
            <a:r>
              <a:rPr lang="tr-TR" sz="1400" dirty="0">
                <a:solidFill>
                  <a:srgbClr val="FFFF00"/>
                </a:solidFill>
              </a:rPr>
              <a:t>Ve kalem ucu görünür hale geldi.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2746367-5C15-4AC2-B88D-00980CBE2A95}"/>
              </a:ext>
            </a:extLst>
          </p:cNvPr>
          <p:cNvSpPr txBox="1"/>
          <p:nvPr/>
        </p:nvSpPr>
        <p:spPr>
          <a:xfrm>
            <a:off x="4930004" y="1586123"/>
            <a:ext cx="6138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>
                <a:solidFill>
                  <a:srgbClr val="FFFF00"/>
                </a:solidFill>
              </a:rPr>
              <a:t>Shape</a:t>
            </a:r>
            <a:r>
              <a:rPr lang="tr-TR" sz="1400" dirty="0">
                <a:solidFill>
                  <a:srgbClr val="FFFF00"/>
                </a:solidFill>
              </a:rPr>
              <a:t> nesnesi «</a:t>
            </a:r>
            <a:r>
              <a:rPr lang="tr-TR" sz="1400" dirty="0" err="1">
                <a:solidFill>
                  <a:srgbClr val="FFFF00"/>
                </a:solidFill>
              </a:rPr>
              <a:t>pen</a:t>
            </a:r>
            <a:r>
              <a:rPr lang="tr-TR" sz="1400" dirty="0">
                <a:solidFill>
                  <a:srgbClr val="FFFF00"/>
                </a:solidFill>
              </a:rPr>
              <a:t>» adında bir çizim aracına sahip oldu. </a:t>
            </a:r>
          </a:p>
          <a:p>
            <a:r>
              <a:rPr lang="tr-TR" sz="1400" dirty="0">
                <a:solidFill>
                  <a:srgbClr val="FFFF00"/>
                </a:solidFill>
              </a:rPr>
              <a:t>Yavaş çizecek, kalınlığı 4, rengi beyaz olacak.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Şimdilik kalem ucu kalkık ve görünmez durumda.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10CF0CE-B0AF-4075-92A0-2B3578917BDF}"/>
              </a:ext>
            </a:extLst>
          </p:cNvPr>
          <p:cNvSpPr txBox="1"/>
          <p:nvPr/>
        </p:nvSpPr>
        <p:spPr>
          <a:xfrm>
            <a:off x="841528" y="1073681"/>
            <a:ext cx="2359151" cy="9193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</a:rPr>
              <a:t>Programımızın </a:t>
            </a:r>
          </a:p>
          <a:p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</a:rPr>
              <a:t>şekilleri çizdiren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Shape</a:t>
            </a:r>
            <a:r>
              <a:rPr lang="tr-TR" dirty="0">
                <a:solidFill>
                  <a:schemeClr val="tx2">
                    <a:lumMod val="95000"/>
                    <a:lumOff val="5000"/>
                  </a:schemeClr>
                </a:solidFill>
              </a:rPr>
              <a:t> kütüphanesi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C3C70BDA-67FE-4DD6-9C38-81AA7712C5BE}"/>
              </a:ext>
            </a:extLst>
          </p:cNvPr>
          <p:cNvSpPr txBox="1"/>
          <p:nvPr/>
        </p:nvSpPr>
        <p:spPr>
          <a:xfrm>
            <a:off x="1755003" y="3393018"/>
            <a:ext cx="134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Polygon</a:t>
            </a:r>
            <a:r>
              <a:rPr lang="tr-TR" sz="1600" dirty="0">
                <a:solidFill>
                  <a:srgbClr val="FFFF00"/>
                </a:solidFill>
              </a:rPr>
              <a:t>() </a:t>
            </a:r>
          </a:p>
          <a:p>
            <a:r>
              <a:rPr lang="tr-TR" sz="1600" dirty="0">
                <a:solidFill>
                  <a:srgbClr val="FFFF00"/>
                </a:solidFill>
              </a:rPr>
              <a:t>fonksiyonu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FAD41FD2-E187-406B-82CF-1335CC356943}"/>
              </a:ext>
            </a:extLst>
          </p:cNvPr>
          <p:cNvSpPr txBox="1"/>
          <p:nvPr/>
        </p:nvSpPr>
        <p:spPr>
          <a:xfrm>
            <a:off x="5781583" y="3352745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Poligonun iç açısı</a:t>
            </a:r>
          </a:p>
        </p:txBody>
      </p:sp>
      <p:sp>
        <p:nvSpPr>
          <p:cNvPr id="3" name="Sol Ayraç 2">
            <a:extLst>
              <a:ext uri="{FF2B5EF4-FFF2-40B4-BE49-F238E27FC236}">
                <a16:creationId xmlns:a16="http://schemas.microsoft.com/office/drawing/2014/main" id="{7490BB65-5A85-4372-AD87-9266CE4DCA80}"/>
              </a:ext>
            </a:extLst>
          </p:cNvPr>
          <p:cNvSpPr/>
          <p:nvPr/>
        </p:nvSpPr>
        <p:spPr>
          <a:xfrm>
            <a:off x="3181350" y="2809875"/>
            <a:ext cx="275022" cy="1751062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F7D070C-F4E4-472A-A53D-1AF1AA974F36}"/>
              </a:ext>
            </a:extLst>
          </p:cNvPr>
          <p:cNvSpPr txBox="1"/>
          <p:nvPr/>
        </p:nvSpPr>
        <p:spPr>
          <a:xfrm>
            <a:off x="1751954" y="5478963"/>
            <a:ext cx="134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Star() </a:t>
            </a:r>
          </a:p>
          <a:p>
            <a:r>
              <a:rPr lang="tr-TR" sz="1600" dirty="0">
                <a:solidFill>
                  <a:srgbClr val="FFFF00"/>
                </a:solidFill>
              </a:rPr>
              <a:t>fonksiyonu</a:t>
            </a:r>
          </a:p>
        </p:txBody>
      </p:sp>
      <p:sp>
        <p:nvSpPr>
          <p:cNvPr id="30" name="Sol Ayraç 29">
            <a:extLst>
              <a:ext uri="{FF2B5EF4-FFF2-40B4-BE49-F238E27FC236}">
                <a16:creationId xmlns:a16="http://schemas.microsoft.com/office/drawing/2014/main" id="{AE6C2E80-2870-4C1F-A35E-4933B1E8DBBD}"/>
              </a:ext>
            </a:extLst>
          </p:cNvPr>
          <p:cNvSpPr/>
          <p:nvPr/>
        </p:nvSpPr>
        <p:spPr>
          <a:xfrm>
            <a:off x="3178301" y="4895820"/>
            <a:ext cx="275022" cy="1524030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B7C114C5-90EF-4B2D-92C6-34889068C164}"/>
              </a:ext>
            </a:extLst>
          </p:cNvPr>
          <p:cNvCxnSpPr/>
          <p:nvPr/>
        </p:nvCxnSpPr>
        <p:spPr>
          <a:xfrm>
            <a:off x="5362575" y="3506633"/>
            <a:ext cx="41900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5101E465-14B8-4DA2-9D87-6698776D1DB1}"/>
              </a:ext>
            </a:extLst>
          </p:cNvPr>
          <p:cNvSpPr txBox="1"/>
          <p:nvPr/>
        </p:nvSpPr>
        <p:spPr>
          <a:xfrm>
            <a:off x="5210366" y="4370980"/>
            <a:ext cx="397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rgbClr val="FFFF00"/>
                </a:solidFill>
              </a:rPr>
              <a:t>Kalem ucunu tekrar kaldırdık ve gizledik.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A81FE635-1610-4DDB-8521-80EC4CB6664C}"/>
              </a:ext>
            </a:extLst>
          </p:cNvPr>
          <p:cNvSpPr txBox="1"/>
          <p:nvPr/>
        </p:nvSpPr>
        <p:spPr>
          <a:xfrm>
            <a:off x="5462309" y="2543618"/>
            <a:ext cx="3748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Esas iki parametresi var: </a:t>
            </a:r>
            <a:r>
              <a:rPr lang="tr-TR" sz="1400" dirty="0" err="1">
                <a:solidFill>
                  <a:schemeClr val="bg1"/>
                </a:solidFill>
              </a:rPr>
              <a:t>side</a:t>
            </a:r>
            <a:r>
              <a:rPr lang="tr-TR" sz="1400" dirty="0">
                <a:solidFill>
                  <a:schemeClr val="bg1"/>
                </a:solidFill>
              </a:rPr>
              <a:t> ve </a:t>
            </a:r>
            <a:r>
              <a:rPr lang="tr-TR" sz="1400" dirty="0" err="1">
                <a:solidFill>
                  <a:schemeClr val="bg1"/>
                </a:solidFill>
              </a:rPr>
              <a:t>length</a:t>
            </a:r>
            <a:endParaRPr lang="tr-TR" sz="1400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A06BEF-D0CD-4AD9-8F13-EE7FC3C45CA3}"/>
              </a:ext>
            </a:extLst>
          </p:cNvPr>
          <p:cNvSpPr/>
          <p:nvPr/>
        </p:nvSpPr>
        <p:spPr>
          <a:xfrm>
            <a:off x="4545598" y="2631461"/>
            <a:ext cx="916711" cy="26738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Sağ Ayraç 8">
            <a:extLst>
              <a:ext uri="{FF2B5EF4-FFF2-40B4-BE49-F238E27FC236}">
                <a16:creationId xmlns:a16="http://schemas.microsoft.com/office/drawing/2014/main" id="{A0A1541C-1EA0-4F53-89A6-A362CFE4AE87}"/>
              </a:ext>
            </a:extLst>
          </p:cNvPr>
          <p:cNvSpPr/>
          <p:nvPr/>
        </p:nvSpPr>
        <p:spPr>
          <a:xfrm>
            <a:off x="7417314" y="3381355"/>
            <a:ext cx="275022" cy="91967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3895C79A-6B36-48E0-8863-E16B29517EA8}"/>
              </a:ext>
            </a:extLst>
          </p:cNvPr>
          <p:cNvSpPr txBox="1"/>
          <p:nvPr/>
        </p:nvSpPr>
        <p:spPr>
          <a:xfrm>
            <a:off x="7906477" y="3536422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Poligonu çizdiren </a:t>
            </a:r>
          </a:p>
          <a:p>
            <a:r>
              <a:rPr lang="tr-TR" dirty="0">
                <a:solidFill>
                  <a:schemeClr val="bg1"/>
                </a:solidFill>
              </a:rPr>
              <a:t>esas algoritma burası</a:t>
            </a:r>
          </a:p>
        </p:txBody>
      </p:sp>
      <p:sp>
        <p:nvSpPr>
          <p:cNvPr id="43" name="Sağ Ayraç 42">
            <a:extLst>
              <a:ext uri="{FF2B5EF4-FFF2-40B4-BE49-F238E27FC236}">
                <a16:creationId xmlns:a16="http://schemas.microsoft.com/office/drawing/2014/main" id="{E576EDEC-24F0-45DC-8E3C-9FF54225EDF3}"/>
              </a:ext>
            </a:extLst>
          </p:cNvPr>
          <p:cNvSpPr/>
          <p:nvPr/>
        </p:nvSpPr>
        <p:spPr>
          <a:xfrm>
            <a:off x="5572079" y="5543103"/>
            <a:ext cx="195560" cy="49001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92E2EE48-D85A-41B2-AA5A-12B1F2C940CC}"/>
              </a:ext>
            </a:extLst>
          </p:cNvPr>
          <p:cNvSpPr txBox="1"/>
          <p:nvPr/>
        </p:nvSpPr>
        <p:spPr>
          <a:xfrm>
            <a:off x="6012139" y="5507066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Yıldızı çizdiren </a:t>
            </a:r>
          </a:p>
          <a:p>
            <a:r>
              <a:rPr lang="tr-TR" dirty="0">
                <a:solidFill>
                  <a:schemeClr val="bg1"/>
                </a:solidFill>
              </a:rPr>
              <a:t>esas algoritma burası</a:t>
            </a: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AE1ED527-845F-4AE8-A26F-690AD8B83110}"/>
              </a:ext>
            </a:extLst>
          </p:cNvPr>
          <p:cNvSpPr txBox="1"/>
          <p:nvPr/>
        </p:nvSpPr>
        <p:spPr>
          <a:xfrm>
            <a:off x="4117154" y="957030"/>
            <a:ext cx="489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rgbClr val="FFFF00"/>
                </a:solidFill>
              </a:rPr>
              <a:t>Random</a:t>
            </a:r>
            <a:r>
              <a:rPr lang="tr-TR" sz="1200" dirty="0">
                <a:solidFill>
                  <a:srgbClr val="FFFF00"/>
                </a:solidFill>
              </a:rPr>
              <a:t> ve Matematik kütüphanelerindeki birkaç fonksiyonu kullanacağımız için bu kütüphaneler dahil edildi.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CAED65-E3ED-42E2-8EF0-FF17D3C445E5}"/>
              </a:ext>
            </a:extLst>
          </p:cNvPr>
          <p:cNvSpPr/>
          <p:nvPr/>
        </p:nvSpPr>
        <p:spPr>
          <a:xfrm>
            <a:off x="3200679" y="1399645"/>
            <a:ext cx="981915" cy="26741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B343DB-9911-4D65-9F7D-649D2E14D37C}"/>
              </a:ext>
            </a:extLst>
          </p:cNvPr>
          <p:cNvSpPr/>
          <p:nvPr/>
        </p:nvSpPr>
        <p:spPr>
          <a:xfrm>
            <a:off x="4297901" y="4733291"/>
            <a:ext cx="632104" cy="26738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700FBA20-BFAF-49B8-9D4A-44C7CADDD23B}"/>
              </a:ext>
            </a:extLst>
          </p:cNvPr>
          <p:cNvSpPr txBox="1"/>
          <p:nvPr/>
        </p:nvSpPr>
        <p:spPr>
          <a:xfrm>
            <a:off x="5003953" y="4733291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Tek parametre: </a:t>
            </a:r>
            <a:r>
              <a:rPr lang="tr-TR" sz="1400" dirty="0" err="1">
                <a:solidFill>
                  <a:schemeClr val="bg1"/>
                </a:solidFill>
              </a:rPr>
              <a:t>length</a:t>
            </a:r>
            <a:endParaRPr lang="tr-TR" sz="1400" dirty="0">
              <a:solidFill>
                <a:schemeClr val="bg1"/>
              </a:solidFill>
            </a:endParaRP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E0AC1C9B-5121-452E-9DE4-97CEA61B176F}"/>
              </a:ext>
            </a:extLst>
          </p:cNvPr>
          <p:cNvSpPr txBox="1"/>
          <p:nvPr/>
        </p:nvSpPr>
        <p:spPr>
          <a:xfrm>
            <a:off x="8709505" y="5353177"/>
            <a:ext cx="3244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FFFF00"/>
                </a:solidFill>
              </a:rPr>
              <a:t>Uzunluk parametresi kadar çizerek ilerle, 144 derece sağa dön ve bunu 5 kez tekrarla.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bu kadar</a:t>
            </a:r>
            <a:r>
              <a:rPr lang="tr-TR" sz="14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tr-TR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3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62E393F-9C96-4EB1-AF9A-6B88C77D1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9"/>
          <a:stretch/>
        </p:blipFill>
        <p:spPr>
          <a:xfrm>
            <a:off x="0" y="95250"/>
            <a:ext cx="12192000" cy="664410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4756256" y="166687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Hala shape.py dosyasındayız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C0CCB-DD2C-4383-9753-6D0859C3B019}"/>
              </a:ext>
            </a:extLst>
          </p:cNvPr>
          <p:cNvSpPr/>
          <p:nvPr/>
        </p:nvSpPr>
        <p:spPr>
          <a:xfrm>
            <a:off x="3456372" y="156213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5931983" y="1837862"/>
            <a:ext cx="4762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For</a:t>
            </a:r>
            <a:r>
              <a:rPr lang="tr-TR" sz="1400" dirty="0">
                <a:solidFill>
                  <a:schemeClr val="bg1"/>
                </a:solidFill>
              </a:rPr>
              <a:t> döngüsü </a:t>
            </a:r>
            <a:r>
              <a:rPr lang="tr-TR" sz="1400" dirty="0">
                <a:solidFill>
                  <a:srgbClr val="FFFF00"/>
                </a:solidFill>
              </a:rPr>
              <a:t>aşağıdaki işlemleri 4 kez yapıyor:</a:t>
            </a:r>
          </a:p>
          <a:p>
            <a:r>
              <a:rPr lang="tr-TR" sz="1400" dirty="0">
                <a:solidFill>
                  <a:srgbClr val="FFFF00"/>
                </a:solidFill>
              </a:rPr>
              <a:t>- köşenin(Kalemin) koordinatını </a:t>
            </a:r>
            <a:r>
              <a:rPr lang="tr-TR" sz="1400" dirty="0">
                <a:solidFill>
                  <a:schemeClr val="bg1"/>
                </a:solidFill>
              </a:rPr>
              <a:t>A dizisine </a:t>
            </a:r>
            <a:r>
              <a:rPr lang="tr-TR" sz="1400" dirty="0">
                <a:solidFill>
                  <a:srgbClr val="FFFF00"/>
                </a:solidFill>
              </a:rPr>
              <a:t>ekliyor.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- Çizerek ilerleyip, 90 derece sağa dönüyor.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10CF0CE-B0AF-4075-92A0-2B3578917BDF}"/>
              </a:ext>
            </a:extLst>
          </p:cNvPr>
          <p:cNvSpPr txBox="1"/>
          <p:nvPr/>
        </p:nvSpPr>
        <p:spPr>
          <a:xfrm>
            <a:off x="9194034" y="309145"/>
            <a:ext cx="2079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Programımızın </a:t>
            </a:r>
          </a:p>
          <a:p>
            <a:r>
              <a:rPr lang="tr-TR" dirty="0">
                <a:solidFill>
                  <a:srgbClr val="FFFF00"/>
                </a:solidFill>
              </a:rPr>
              <a:t>Küp</a:t>
            </a:r>
            <a:r>
              <a:rPr lang="tr-TR" dirty="0">
                <a:solidFill>
                  <a:schemeClr val="bg1"/>
                </a:solidFill>
              </a:rPr>
              <a:t> çizdiren</a:t>
            </a:r>
          </a:p>
          <a:p>
            <a:r>
              <a:rPr lang="tr-TR" dirty="0">
                <a:solidFill>
                  <a:schemeClr val="bg1"/>
                </a:solidFill>
              </a:rPr>
              <a:t>Modülü burası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C3C70BDA-67FE-4DD6-9C38-81AA7712C5BE}"/>
              </a:ext>
            </a:extLst>
          </p:cNvPr>
          <p:cNvSpPr txBox="1"/>
          <p:nvPr/>
        </p:nvSpPr>
        <p:spPr>
          <a:xfrm>
            <a:off x="550198" y="3299022"/>
            <a:ext cx="235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solidFill>
                  <a:srgbClr val="FFFF00"/>
                </a:solidFill>
              </a:rPr>
              <a:t>Cube</a:t>
            </a:r>
            <a:r>
              <a:rPr lang="tr-TR" sz="1600" dirty="0">
                <a:solidFill>
                  <a:srgbClr val="FFFF00"/>
                </a:solidFill>
              </a:rPr>
              <a:t>() fonksiyonu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5101E465-14B8-4DA2-9D87-6698776D1DB1}"/>
              </a:ext>
            </a:extLst>
          </p:cNvPr>
          <p:cNvSpPr txBox="1"/>
          <p:nvPr/>
        </p:nvSpPr>
        <p:spPr>
          <a:xfrm>
            <a:off x="5296090" y="1381280"/>
            <a:ext cx="5344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Perspektiften görünen kenar normal kenarın yarısı olsun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A81FE635-1610-4DDB-8521-80EC4CB6664C}"/>
              </a:ext>
            </a:extLst>
          </p:cNvPr>
          <p:cNvSpPr txBox="1"/>
          <p:nvPr/>
        </p:nvSpPr>
        <p:spPr>
          <a:xfrm>
            <a:off x="400965" y="3587768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Tek parametre alıyor: </a:t>
            </a:r>
          </a:p>
          <a:p>
            <a:r>
              <a:rPr lang="tr-TR" sz="1400" dirty="0" err="1">
                <a:solidFill>
                  <a:schemeClr val="bg1"/>
                </a:solidFill>
              </a:rPr>
              <a:t>length</a:t>
            </a:r>
            <a:r>
              <a:rPr lang="tr-TR" sz="1400" dirty="0">
                <a:solidFill>
                  <a:schemeClr val="bg1"/>
                </a:solidFill>
              </a:rPr>
              <a:t> (küpün bir kenarı)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A06BEF-D0CD-4AD9-8F13-EE7FC3C45CA3}"/>
              </a:ext>
            </a:extLst>
          </p:cNvPr>
          <p:cNvSpPr/>
          <p:nvPr/>
        </p:nvSpPr>
        <p:spPr>
          <a:xfrm>
            <a:off x="4366137" y="475116"/>
            <a:ext cx="513738" cy="28373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3895C79A-6B36-48E0-8863-E16B29517EA8}"/>
              </a:ext>
            </a:extLst>
          </p:cNvPr>
          <p:cNvSpPr txBox="1"/>
          <p:nvPr/>
        </p:nvSpPr>
        <p:spPr>
          <a:xfrm>
            <a:off x="6364095" y="2821895"/>
            <a:ext cx="563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Burada kalem ucunu kaldırarak arka yüzdeki karenin ilk köşesine gönderiyoruz ve kalem ucunu tekrar batırıyoruz.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92E2EE48-D85A-41B2-AA5A-12B1F2C940CC}"/>
              </a:ext>
            </a:extLst>
          </p:cNvPr>
          <p:cNvSpPr txBox="1"/>
          <p:nvPr/>
        </p:nvSpPr>
        <p:spPr>
          <a:xfrm>
            <a:off x="6258494" y="5756695"/>
            <a:ext cx="54152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For</a:t>
            </a:r>
            <a:r>
              <a:rPr lang="tr-TR" sz="1400" dirty="0">
                <a:solidFill>
                  <a:schemeClr val="bg1"/>
                </a:solidFill>
              </a:rPr>
              <a:t> döngüsü </a:t>
            </a:r>
            <a:r>
              <a:rPr lang="tr-TR" sz="1400" dirty="0">
                <a:solidFill>
                  <a:srgbClr val="FFFF00"/>
                </a:solidFill>
              </a:rPr>
              <a:t>iki karenin karşılıklı 4 köşesi arasında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Önce kalemi kaldırarak A’nın köşesine gidiyor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Sonra kalemi bastırarak B’nin köşesine çizerek gidiyor.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28E0C360-AE1B-4B50-8318-B5F7558D76A5}"/>
              </a:ext>
            </a:extLst>
          </p:cNvPr>
          <p:cNvSpPr txBox="1"/>
          <p:nvPr/>
        </p:nvSpPr>
        <p:spPr>
          <a:xfrm>
            <a:off x="6258494" y="3565828"/>
            <a:ext cx="55002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For</a:t>
            </a:r>
            <a:r>
              <a:rPr lang="tr-TR" sz="1400" dirty="0">
                <a:solidFill>
                  <a:schemeClr val="bg1"/>
                </a:solidFill>
              </a:rPr>
              <a:t> döngüsü </a:t>
            </a:r>
            <a:r>
              <a:rPr lang="tr-TR" sz="1400" dirty="0">
                <a:solidFill>
                  <a:srgbClr val="FFFF00"/>
                </a:solidFill>
              </a:rPr>
              <a:t>4 kez tekrar şunları yapıyor: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köşenin(Kalemin) koordinatını </a:t>
            </a:r>
            <a:r>
              <a:rPr lang="tr-TR" sz="1400" dirty="0">
                <a:solidFill>
                  <a:schemeClr val="bg1"/>
                </a:solidFill>
              </a:rPr>
              <a:t>B dizisine </a:t>
            </a:r>
            <a:r>
              <a:rPr lang="tr-TR" sz="1400" dirty="0">
                <a:solidFill>
                  <a:srgbClr val="FFFF00"/>
                </a:solidFill>
              </a:rPr>
              <a:t>ekliyor.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Kalem, ilk iki döngüde düz çizerek ilerliyor.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Ancak son iki döngüde;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Bir </a:t>
            </a:r>
            <a:r>
              <a:rPr lang="tr-TR" sz="1400" dirty="0">
                <a:solidFill>
                  <a:schemeClr val="bg1"/>
                </a:solidFill>
              </a:rPr>
              <a:t>iç döngü </a:t>
            </a:r>
            <a:r>
              <a:rPr lang="tr-TR" sz="1400" dirty="0">
                <a:solidFill>
                  <a:srgbClr val="FFFF00"/>
                </a:solidFill>
              </a:rPr>
              <a:t>yaratıp </a:t>
            </a:r>
            <a:r>
              <a:rPr lang="tr-TR" sz="1400" dirty="0">
                <a:solidFill>
                  <a:schemeClr val="bg1"/>
                </a:solidFill>
              </a:rPr>
              <a:t>10 tekrarda ikişer adım </a:t>
            </a:r>
            <a:r>
              <a:rPr lang="tr-TR" sz="1400" dirty="0">
                <a:solidFill>
                  <a:srgbClr val="FFFF00"/>
                </a:solidFill>
              </a:rPr>
              <a:t>atıyor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(bir adımda kalemi kalkık, diğer adımda kalemi basık)</a:t>
            </a:r>
          </a:p>
          <a:p>
            <a:pPr marL="285750" indent="-285750">
              <a:buFontTx/>
              <a:buChar char="-"/>
            </a:pPr>
            <a:r>
              <a:rPr lang="tr-TR" sz="1400" dirty="0">
                <a:solidFill>
                  <a:srgbClr val="FFFF00"/>
                </a:solidFill>
              </a:rPr>
              <a:t>Böylece </a:t>
            </a:r>
            <a:r>
              <a:rPr lang="tr-TR" sz="1400" u="sng" dirty="0">
                <a:solidFill>
                  <a:schemeClr val="bg1"/>
                </a:solidFill>
              </a:rPr>
              <a:t>kesik çizgi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>
                <a:solidFill>
                  <a:srgbClr val="FFFF00"/>
                </a:solidFill>
              </a:rPr>
              <a:t>çizdiriliyor.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Dıştaki </a:t>
            </a:r>
            <a:r>
              <a:rPr lang="tr-TR" sz="1400" dirty="0" err="1">
                <a:solidFill>
                  <a:srgbClr val="FFFF00"/>
                </a:solidFill>
              </a:rPr>
              <a:t>for</a:t>
            </a:r>
            <a:r>
              <a:rPr lang="tr-TR" sz="1400" dirty="0">
                <a:solidFill>
                  <a:srgbClr val="FFFF00"/>
                </a:solidFill>
              </a:rPr>
              <a:t> döngünün son komutu 90 derece sağa dönmek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B1332E6-83A6-4370-A06B-4943AB1C023A}"/>
              </a:ext>
            </a:extLst>
          </p:cNvPr>
          <p:cNvSpPr txBox="1"/>
          <p:nvPr/>
        </p:nvSpPr>
        <p:spPr>
          <a:xfrm>
            <a:off x="2209313" y="2050355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 KARE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1F7A5B7C-D8DD-4F84-87CD-F705CB1A2BF6}"/>
              </a:ext>
            </a:extLst>
          </p:cNvPr>
          <p:cNvSpPr txBox="1"/>
          <p:nvPr/>
        </p:nvSpPr>
        <p:spPr>
          <a:xfrm>
            <a:off x="1882301" y="438856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ARKA KARE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51B130B-00AC-4268-880F-D071F5AE3AEC}"/>
              </a:ext>
            </a:extLst>
          </p:cNvPr>
          <p:cNvSpPr txBox="1"/>
          <p:nvPr/>
        </p:nvSpPr>
        <p:spPr>
          <a:xfrm>
            <a:off x="1598785" y="5756695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ARADAKİ</a:t>
            </a:r>
          </a:p>
          <a:p>
            <a:r>
              <a:rPr lang="tr-TR" dirty="0">
                <a:solidFill>
                  <a:schemeClr val="bg1"/>
                </a:solidFill>
              </a:rPr>
              <a:t>BAĞLANTILAR</a:t>
            </a:r>
          </a:p>
        </p:txBody>
      </p:sp>
      <p:sp>
        <p:nvSpPr>
          <p:cNvPr id="7" name="Sol Ayraç 6">
            <a:extLst>
              <a:ext uri="{FF2B5EF4-FFF2-40B4-BE49-F238E27FC236}">
                <a16:creationId xmlns:a16="http://schemas.microsoft.com/office/drawing/2014/main" id="{412F7BE6-3E4B-4135-89BF-5742150251A0}"/>
              </a:ext>
            </a:extLst>
          </p:cNvPr>
          <p:cNvSpPr/>
          <p:nvPr/>
        </p:nvSpPr>
        <p:spPr>
          <a:xfrm>
            <a:off x="3600450" y="1837862"/>
            <a:ext cx="103107" cy="727502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Sol Ayraç 26">
            <a:extLst>
              <a:ext uri="{FF2B5EF4-FFF2-40B4-BE49-F238E27FC236}">
                <a16:creationId xmlns:a16="http://schemas.microsoft.com/office/drawing/2014/main" id="{6E0FF318-DD0A-4FED-8FD3-92183D3C1329}"/>
              </a:ext>
            </a:extLst>
          </p:cNvPr>
          <p:cNvSpPr/>
          <p:nvPr/>
        </p:nvSpPr>
        <p:spPr>
          <a:xfrm>
            <a:off x="3600449" y="3696604"/>
            <a:ext cx="103107" cy="1685105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ol Ayraç 28">
            <a:extLst>
              <a:ext uri="{FF2B5EF4-FFF2-40B4-BE49-F238E27FC236}">
                <a16:creationId xmlns:a16="http://schemas.microsoft.com/office/drawing/2014/main" id="{388B0F9B-E2D7-423B-AEFB-2785160C3D35}"/>
              </a:ext>
            </a:extLst>
          </p:cNvPr>
          <p:cNvSpPr/>
          <p:nvPr/>
        </p:nvSpPr>
        <p:spPr>
          <a:xfrm>
            <a:off x="3600449" y="5722724"/>
            <a:ext cx="103107" cy="727502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92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C935450-8C64-4F81-8684-DF62797D5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6"/>
          <a:stretch/>
        </p:blipFill>
        <p:spPr>
          <a:xfrm>
            <a:off x="0" y="104775"/>
            <a:ext cx="12192000" cy="6450226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2960178-555F-47A4-AB5F-C8A667A9771B}"/>
              </a:ext>
            </a:extLst>
          </p:cNvPr>
          <p:cNvSpPr txBox="1"/>
          <p:nvPr/>
        </p:nvSpPr>
        <p:spPr>
          <a:xfrm>
            <a:off x="4756256" y="166687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Hala shape.py dosyasındayız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C0CCB-DD2C-4383-9753-6D0859C3B019}"/>
              </a:ext>
            </a:extLst>
          </p:cNvPr>
          <p:cNvSpPr/>
          <p:nvPr/>
        </p:nvSpPr>
        <p:spPr>
          <a:xfrm>
            <a:off x="3456372" y="156213"/>
            <a:ext cx="1247775" cy="20002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F0F4A5D-2E30-4407-9BD0-4C767C3F0668}"/>
              </a:ext>
            </a:extLst>
          </p:cNvPr>
          <p:cNvSpPr txBox="1"/>
          <p:nvPr/>
        </p:nvSpPr>
        <p:spPr>
          <a:xfrm>
            <a:off x="5698940" y="5148903"/>
            <a:ext cx="64198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index</a:t>
            </a:r>
            <a:r>
              <a:rPr lang="tr-TR" sz="1400" dirty="0">
                <a:solidFill>
                  <a:schemeClr val="bg1"/>
                </a:solidFill>
              </a:rPr>
              <a:t> 0 değilse, </a:t>
            </a:r>
            <a:r>
              <a:rPr lang="tr-TR" sz="1400" dirty="0">
                <a:solidFill>
                  <a:srgbClr val="FFFF00"/>
                </a:solidFill>
              </a:rPr>
              <a:t>hangi spiral rasgele seçilmişse o çiziliyor:</a:t>
            </a:r>
          </a:p>
          <a:p>
            <a:r>
              <a:rPr lang="tr-TR" sz="1400" dirty="0">
                <a:solidFill>
                  <a:srgbClr val="FFFF00"/>
                </a:solidFill>
              </a:rPr>
              <a:t>- Her spirale özel </a:t>
            </a:r>
            <a:r>
              <a:rPr lang="tr-TR" sz="1400" dirty="0">
                <a:solidFill>
                  <a:schemeClr val="bg1"/>
                </a:solidFill>
              </a:rPr>
              <a:t>adım sayısı</a:t>
            </a:r>
            <a:r>
              <a:rPr lang="tr-TR" sz="1400" dirty="0">
                <a:solidFill>
                  <a:srgbClr val="FFFF00"/>
                </a:solidFill>
              </a:rPr>
              <a:t>, </a:t>
            </a:r>
            <a:r>
              <a:rPr lang="tr-TR" sz="1400" dirty="0">
                <a:solidFill>
                  <a:schemeClr val="bg1"/>
                </a:solidFill>
              </a:rPr>
              <a:t>boşluk</a:t>
            </a:r>
            <a:r>
              <a:rPr lang="tr-TR" sz="1400" dirty="0">
                <a:solidFill>
                  <a:srgbClr val="FFFF00"/>
                </a:solidFill>
              </a:rPr>
              <a:t> ve </a:t>
            </a:r>
            <a:r>
              <a:rPr lang="tr-TR" sz="1400" dirty="0">
                <a:solidFill>
                  <a:schemeClr val="bg1"/>
                </a:solidFill>
              </a:rPr>
              <a:t>açı</a:t>
            </a:r>
            <a:r>
              <a:rPr lang="tr-TR" sz="1400" dirty="0">
                <a:solidFill>
                  <a:srgbClr val="FFFF00"/>
                </a:solidFill>
              </a:rPr>
              <a:t> bilgilerini hesaplamıştık.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- </a:t>
            </a:r>
            <a:r>
              <a:rPr lang="tr-TR" sz="1400" dirty="0">
                <a:solidFill>
                  <a:schemeClr val="bg1"/>
                </a:solidFill>
              </a:rPr>
              <a:t>Buradaki esas algoritma şu: </a:t>
            </a:r>
            <a:r>
              <a:rPr lang="tr-TR" sz="1400" dirty="0">
                <a:solidFill>
                  <a:srgbClr val="FFFF00"/>
                </a:solidFill>
              </a:rPr>
              <a:t>her döngüde daha fazla çizmek ve böylece sarmal oluşturmak için </a:t>
            </a:r>
            <a:r>
              <a:rPr lang="tr-TR" sz="1400" dirty="0" err="1">
                <a:solidFill>
                  <a:srgbClr val="FFFF00"/>
                </a:solidFill>
              </a:rPr>
              <a:t>forward</a:t>
            </a:r>
            <a:r>
              <a:rPr lang="tr-TR" sz="1400" dirty="0">
                <a:solidFill>
                  <a:srgbClr val="FFFF00"/>
                </a:solidFill>
              </a:rPr>
              <a:t> yani ilerleme değerini döngü parametresi olan </a:t>
            </a:r>
            <a:r>
              <a:rPr lang="tr-TR" sz="1400" dirty="0">
                <a:solidFill>
                  <a:schemeClr val="bg1"/>
                </a:solidFill>
              </a:rPr>
              <a:t>i’nin katı kadar </a:t>
            </a:r>
            <a:r>
              <a:rPr lang="tr-TR" sz="1400" dirty="0">
                <a:solidFill>
                  <a:srgbClr val="FFFF00"/>
                </a:solidFill>
              </a:rPr>
              <a:t>artırıyoruz, olay bu.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10CF0CE-B0AF-4075-92A0-2B3578917BDF}"/>
              </a:ext>
            </a:extLst>
          </p:cNvPr>
          <p:cNvSpPr txBox="1"/>
          <p:nvPr/>
        </p:nvSpPr>
        <p:spPr>
          <a:xfrm>
            <a:off x="9194034" y="309145"/>
            <a:ext cx="2079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Programımızın </a:t>
            </a:r>
          </a:p>
          <a:p>
            <a:r>
              <a:rPr lang="tr-TR" dirty="0">
                <a:solidFill>
                  <a:srgbClr val="FFFF00"/>
                </a:solidFill>
              </a:rPr>
              <a:t>Spiral</a:t>
            </a:r>
            <a:r>
              <a:rPr lang="tr-TR" dirty="0">
                <a:solidFill>
                  <a:schemeClr val="bg1"/>
                </a:solidFill>
              </a:rPr>
              <a:t> çizdiren</a:t>
            </a:r>
          </a:p>
          <a:p>
            <a:r>
              <a:rPr lang="tr-TR" dirty="0">
                <a:solidFill>
                  <a:schemeClr val="bg1"/>
                </a:solidFill>
              </a:rPr>
              <a:t>Modülü burası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C3C70BDA-67FE-4DD6-9C38-81AA7712C5BE}"/>
              </a:ext>
            </a:extLst>
          </p:cNvPr>
          <p:cNvSpPr txBox="1"/>
          <p:nvPr/>
        </p:nvSpPr>
        <p:spPr>
          <a:xfrm>
            <a:off x="550198" y="3299022"/>
            <a:ext cx="235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Spiral() fonksiyonu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A81FE635-1610-4DDB-8521-80EC4CB6664C}"/>
              </a:ext>
            </a:extLst>
          </p:cNvPr>
          <p:cNvSpPr txBox="1"/>
          <p:nvPr/>
        </p:nvSpPr>
        <p:spPr>
          <a:xfrm>
            <a:off x="400965" y="3587768"/>
            <a:ext cx="2348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İki parametre alıyor: </a:t>
            </a:r>
          </a:p>
          <a:p>
            <a:pPr marL="285750" indent="-285750">
              <a:buFontTx/>
              <a:buChar char="-"/>
            </a:pPr>
            <a:r>
              <a:rPr lang="tr-TR" sz="1400" dirty="0" err="1">
                <a:solidFill>
                  <a:schemeClr val="bg1"/>
                </a:solidFill>
              </a:rPr>
              <a:t>depth</a:t>
            </a:r>
            <a:r>
              <a:rPr lang="tr-TR" sz="1400" dirty="0">
                <a:solidFill>
                  <a:schemeClr val="bg1"/>
                </a:solidFill>
              </a:rPr>
              <a:t> (derinlik)</a:t>
            </a:r>
          </a:p>
          <a:p>
            <a:pPr marL="285750" indent="-285750">
              <a:buFontTx/>
              <a:buChar char="-"/>
            </a:pPr>
            <a:r>
              <a:rPr lang="tr-TR" sz="1400" dirty="0" err="1">
                <a:solidFill>
                  <a:schemeClr val="bg1"/>
                </a:solidFill>
              </a:rPr>
              <a:t>gap</a:t>
            </a:r>
            <a:r>
              <a:rPr lang="tr-TR" sz="1400" dirty="0">
                <a:solidFill>
                  <a:schemeClr val="bg1"/>
                </a:solidFill>
              </a:rPr>
              <a:t> (sarmal boşluğu)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A06BEF-D0CD-4AD9-8F13-EE7FC3C45CA3}"/>
              </a:ext>
            </a:extLst>
          </p:cNvPr>
          <p:cNvSpPr/>
          <p:nvPr/>
        </p:nvSpPr>
        <p:spPr>
          <a:xfrm>
            <a:off x="4480627" y="636032"/>
            <a:ext cx="796413" cy="2809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3895C79A-6B36-48E0-8863-E16B29517EA8}"/>
              </a:ext>
            </a:extLst>
          </p:cNvPr>
          <p:cNvSpPr txBox="1"/>
          <p:nvPr/>
        </p:nvSpPr>
        <p:spPr>
          <a:xfrm>
            <a:off x="6261482" y="4179947"/>
            <a:ext cx="5863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index</a:t>
            </a:r>
            <a:r>
              <a:rPr lang="tr-TR" sz="1400" dirty="0">
                <a:solidFill>
                  <a:schemeClr val="bg1"/>
                </a:solidFill>
              </a:rPr>
              <a:t> sıfırsa </a:t>
            </a:r>
            <a:r>
              <a:rPr lang="tr-TR" sz="1400" dirty="0">
                <a:solidFill>
                  <a:srgbClr val="FFFF00"/>
                </a:solidFill>
              </a:rPr>
              <a:t>daire şeklinde spiral çizdiren kod parçası için </a:t>
            </a:r>
            <a:r>
              <a:rPr lang="tr-TR" sz="1400" dirty="0" err="1">
                <a:solidFill>
                  <a:srgbClr val="FFFF00"/>
                </a:solidFill>
              </a:rPr>
              <a:t>arşimed</a:t>
            </a:r>
            <a:r>
              <a:rPr lang="tr-TR" sz="1400" dirty="0">
                <a:solidFill>
                  <a:srgbClr val="FFFF00"/>
                </a:solidFill>
              </a:rPr>
              <a:t> formülünü kullandım. Tam olarak nedir bilmiyorum.</a:t>
            </a:r>
          </a:p>
          <a:p>
            <a:r>
              <a:rPr lang="tr-TR" sz="1400" dirty="0">
                <a:solidFill>
                  <a:srgbClr val="FFFF00"/>
                </a:solidFill>
              </a:rPr>
              <a:t>Ama bu kod yuvarlak spiral çiziyor.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1F7A5B7C-D8DD-4F84-87CD-F705CB1A2BF6}"/>
              </a:ext>
            </a:extLst>
          </p:cNvPr>
          <p:cNvSpPr txBox="1"/>
          <p:nvPr/>
        </p:nvSpPr>
        <p:spPr>
          <a:xfrm>
            <a:off x="5698940" y="1991284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FFFF00"/>
                </a:solidFill>
              </a:rPr>
              <a:t>Rasgele seçim burada yapıldı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F2899B0-2F05-422B-B447-7A378F06B1AF}"/>
              </a:ext>
            </a:extLst>
          </p:cNvPr>
          <p:cNvSpPr txBox="1"/>
          <p:nvPr/>
        </p:nvSpPr>
        <p:spPr>
          <a:xfrm>
            <a:off x="400965" y="4488374"/>
            <a:ext cx="2359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solidFill>
                  <a:srgbClr val="FFFF00"/>
                </a:solidFill>
              </a:rPr>
              <a:t>Bu fonksiyon rasgele seçim yaparak </a:t>
            </a:r>
          </a:p>
          <a:p>
            <a:r>
              <a:rPr lang="tr-TR" sz="1600" dirty="0">
                <a:solidFill>
                  <a:schemeClr val="bg1"/>
                </a:solidFill>
              </a:rPr>
              <a:t>6 çeşit spiral </a:t>
            </a:r>
            <a:r>
              <a:rPr lang="tr-TR" sz="1600" dirty="0">
                <a:solidFill>
                  <a:srgbClr val="FFFF00"/>
                </a:solidFill>
              </a:rPr>
              <a:t>çiziyor.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121FC492-B2E0-46D3-8B58-7A6BEA6AADD5}"/>
              </a:ext>
            </a:extLst>
          </p:cNvPr>
          <p:cNvSpPr txBox="1"/>
          <p:nvPr/>
        </p:nvSpPr>
        <p:spPr>
          <a:xfrm>
            <a:off x="5277040" y="1232475"/>
            <a:ext cx="2699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FFFF00"/>
                </a:solidFill>
              </a:rPr>
              <a:t>Kalemin hızlı yazması ayarlandı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BA6A7321-1F44-4333-9B9B-0C85EC28D61E}"/>
              </a:ext>
            </a:extLst>
          </p:cNvPr>
          <p:cNvSpPr txBox="1"/>
          <p:nvPr/>
        </p:nvSpPr>
        <p:spPr>
          <a:xfrm>
            <a:off x="8908864" y="2268283"/>
            <a:ext cx="3121210" cy="110799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</a:rPr>
              <a:t>Örneğin </a:t>
            </a:r>
            <a:r>
              <a:rPr lang="tr-TR" sz="1100" b="1" dirty="0" err="1">
                <a:solidFill>
                  <a:srgbClr val="FFFF00"/>
                </a:solidFill>
              </a:rPr>
              <a:t>index</a:t>
            </a:r>
            <a:r>
              <a:rPr lang="tr-TR" sz="1100" b="1" dirty="0">
                <a:solidFill>
                  <a:srgbClr val="FFFF00"/>
                </a:solidFill>
              </a:rPr>
              <a:t>==2 ise </a:t>
            </a:r>
            <a:r>
              <a:rPr lang="tr-TR" sz="1100" dirty="0">
                <a:solidFill>
                  <a:srgbClr val="FFFF00"/>
                </a:solidFill>
              </a:rPr>
              <a:t>spiral </a:t>
            </a:r>
            <a:r>
              <a:rPr lang="tr-TR" sz="1100" b="1" dirty="0">
                <a:solidFill>
                  <a:schemeClr val="bg1"/>
                </a:solidFill>
              </a:rPr>
              <a:t>altıgen</a:t>
            </a:r>
            <a:r>
              <a:rPr lang="tr-TR" sz="1100" dirty="0">
                <a:solidFill>
                  <a:srgbClr val="FFFF00"/>
                </a:solidFill>
              </a:rPr>
              <a:t> olsun.</a:t>
            </a:r>
          </a:p>
          <a:p>
            <a:r>
              <a:rPr lang="tr-TR" sz="1100" dirty="0">
                <a:solidFill>
                  <a:srgbClr val="FFFF00"/>
                </a:solidFill>
              </a:rPr>
              <a:t>Altıgenin </a:t>
            </a:r>
            <a:r>
              <a:rPr lang="tr-TR" sz="1100" b="1" dirty="0">
                <a:solidFill>
                  <a:srgbClr val="FFFF00"/>
                </a:solidFill>
              </a:rPr>
              <a:t>dış açısı </a:t>
            </a:r>
            <a:r>
              <a:rPr lang="tr-TR" sz="1100" dirty="0">
                <a:solidFill>
                  <a:srgbClr val="FFFF00"/>
                </a:solidFill>
              </a:rPr>
              <a:t>60 dercedir,</a:t>
            </a:r>
          </a:p>
          <a:p>
            <a:r>
              <a:rPr lang="tr-TR" sz="1100" dirty="0">
                <a:solidFill>
                  <a:srgbClr val="FFFF00"/>
                </a:solidFill>
              </a:rPr>
              <a:t>Altıgenin </a:t>
            </a:r>
            <a:r>
              <a:rPr lang="tr-TR" sz="1100" b="1" dirty="0">
                <a:solidFill>
                  <a:srgbClr val="FFFF00"/>
                </a:solidFill>
              </a:rPr>
              <a:t>bir sarmalı </a:t>
            </a:r>
            <a:r>
              <a:rPr lang="tr-TR" sz="1100" dirty="0">
                <a:solidFill>
                  <a:srgbClr val="FFFF00"/>
                </a:solidFill>
              </a:rPr>
              <a:t>6 kenar (adım)</a:t>
            </a:r>
            <a:r>
              <a:rPr lang="tr-TR" sz="1100" dirty="0" err="1">
                <a:solidFill>
                  <a:srgbClr val="FFFF00"/>
                </a:solidFill>
              </a:rPr>
              <a:t>dır</a:t>
            </a:r>
            <a:r>
              <a:rPr lang="tr-TR" sz="1100" dirty="0">
                <a:solidFill>
                  <a:srgbClr val="FFFF00"/>
                </a:solidFill>
              </a:rPr>
              <a:t>.</a:t>
            </a:r>
          </a:p>
          <a:p>
            <a:r>
              <a:rPr lang="tr-TR" sz="1100" dirty="0">
                <a:solidFill>
                  <a:srgbClr val="FFFF00"/>
                </a:solidFill>
              </a:rPr>
              <a:t>Altıgen spiralin </a:t>
            </a:r>
            <a:r>
              <a:rPr lang="tr-TR" sz="1100" b="1" dirty="0">
                <a:solidFill>
                  <a:schemeClr val="bg1"/>
                </a:solidFill>
              </a:rPr>
              <a:t>dar</a:t>
            </a:r>
            <a:r>
              <a:rPr lang="tr-TR" sz="1100" b="1" dirty="0">
                <a:solidFill>
                  <a:srgbClr val="FFFF00"/>
                </a:solidFill>
              </a:rPr>
              <a:t>, </a:t>
            </a:r>
            <a:r>
              <a:rPr lang="tr-TR" sz="1100" b="1" dirty="0">
                <a:solidFill>
                  <a:schemeClr val="bg1"/>
                </a:solidFill>
              </a:rPr>
              <a:t>orta</a:t>
            </a:r>
            <a:r>
              <a:rPr lang="tr-TR" sz="1100" b="1" dirty="0">
                <a:solidFill>
                  <a:srgbClr val="FFFF00"/>
                </a:solidFill>
              </a:rPr>
              <a:t>, </a:t>
            </a:r>
            <a:r>
              <a:rPr lang="tr-TR" sz="1100" b="1" dirty="0">
                <a:solidFill>
                  <a:schemeClr val="bg1"/>
                </a:solidFill>
              </a:rPr>
              <a:t>geniş</a:t>
            </a:r>
            <a:r>
              <a:rPr lang="tr-TR" sz="1100" b="1" dirty="0">
                <a:solidFill>
                  <a:srgbClr val="FFFF00"/>
                </a:solidFill>
              </a:rPr>
              <a:t> </a:t>
            </a:r>
            <a:r>
              <a:rPr lang="tr-TR" sz="1100" dirty="0">
                <a:solidFill>
                  <a:srgbClr val="FFFF00"/>
                </a:solidFill>
              </a:rPr>
              <a:t>aralıklı</a:t>
            </a:r>
          </a:p>
          <a:p>
            <a:r>
              <a:rPr lang="tr-TR" sz="1100" dirty="0">
                <a:solidFill>
                  <a:srgbClr val="FFFF00"/>
                </a:solidFill>
              </a:rPr>
              <a:t>olması için tecrübi referans değerleri belirlendi. (deneme-yanılma ile)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0C5D227F-0A7E-414A-B04B-0B10FC95D6EF}"/>
              </a:ext>
            </a:extLst>
          </p:cNvPr>
          <p:cNvSpPr txBox="1"/>
          <p:nvPr/>
        </p:nvSpPr>
        <p:spPr>
          <a:xfrm>
            <a:off x="908156" y="613378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Burada shape.py bitti</a:t>
            </a:r>
          </a:p>
        </p:txBody>
      </p:sp>
      <p:sp>
        <p:nvSpPr>
          <p:cNvPr id="3" name="Ok: Sağ 2">
            <a:extLst>
              <a:ext uri="{FF2B5EF4-FFF2-40B4-BE49-F238E27FC236}">
                <a16:creationId xmlns:a16="http://schemas.microsoft.com/office/drawing/2014/main" id="{049C1FBC-29C7-423C-8050-2F865FF34C54}"/>
              </a:ext>
            </a:extLst>
          </p:cNvPr>
          <p:cNvSpPr/>
          <p:nvPr/>
        </p:nvSpPr>
        <p:spPr>
          <a:xfrm>
            <a:off x="3348037" y="2654841"/>
            <a:ext cx="294837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D40143F3-9816-44DB-96D5-EE8B6324BB21}"/>
              </a:ext>
            </a:extLst>
          </p:cNvPr>
          <p:cNvSpPr txBox="1"/>
          <p:nvPr/>
        </p:nvSpPr>
        <p:spPr>
          <a:xfrm>
            <a:off x="2532407" y="2581186"/>
            <a:ext cx="748955" cy="2616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</a:rPr>
              <a:t>Örneğin</a:t>
            </a:r>
          </a:p>
        </p:txBody>
      </p:sp>
    </p:spTree>
    <p:extLst>
      <p:ext uri="{BB962C8B-B14F-4D97-AF65-F5344CB8AC3E}">
        <p14:creationId xmlns:p14="http://schemas.microsoft.com/office/powerpoint/2010/main" val="42654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Kaynaklar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3" y="1122680"/>
            <a:ext cx="11182355" cy="469962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800" dirty="0" err="1">
                <a:solidFill>
                  <a:schemeClr val="accent3">
                    <a:lumMod val="50000"/>
                  </a:schemeClr>
                </a:solidFill>
              </a:rPr>
              <a:t>Python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 Programlama Dilini kurmak için:  </a:t>
            </a:r>
            <a:r>
              <a:rPr lang="tr-TR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tr-TR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800" dirty="0" err="1">
                <a:solidFill>
                  <a:schemeClr val="accent3">
                    <a:lumMod val="50000"/>
                  </a:schemeClr>
                </a:solidFill>
              </a:rPr>
              <a:t>Turtle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 kütüphanesi hakkında bilgi almak için:  </a:t>
            </a:r>
            <a:r>
              <a:rPr lang="tr-TR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https://docs.python.org/3.3/library/turtle.html?highlight=turtle</a:t>
            </a:r>
            <a:endParaRPr lang="tr-TR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Programın kaynak kodları: </a:t>
            </a:r>
            <a:r>
              <a:rPr lang="tr-TR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https://github.com/sevdadilarakuyuk/bilisim_dersi_CFL9_proje</a:t>
            </a:r>
            <a:endParaRPr lang="tr-TR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Bu sunuma ulaşmak için: </a:t>
            </a:r>
            <a:r>
              <a:rPr lang="tr-TR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https://github.com/sevdadilarakuyuk/bilisim_dersi_CFL9_proje</a:t>
            </a:r>
            <a:endParaRPr lang="tr-TR" sz="2800" dirty="0">
              <a:solidFill>
                <a:srgbClr val="0070C0"/>
              </a:solidFill>
            </a:endParaRP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10.1.2020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36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794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Problem Çözme- Algoritma – Kodlama Örnek Proje</a:t>
            </a:r>
            <a:endParaRPr lang="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tr-TR" dirty="0"/>
              <a:t>Sevda Dilara KÜYÜK – ÇFL 9D - 741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21855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71119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(5’nci Adım)</a:t>
            </a:r>
          </a:p>
        </p:txBody>
      </p:sp>
      <p:graphicFrame>
        <p:nvGraphicFramePr>
          <p:cNvPr id="8" name="Tablo 8">
            <a:extLst>
              <a:ext uri="{FF2B5EF4-FFF2-40B4-BE49-F238E27FC236}">
                <a16:creationId xmlns:a16="http://schemas.microsoft.com/office/drawing/2014/main" id="{34F74F2E-3131-4274-9B3C-4FB7B5F33A9C}"/>
              </a:ext>
            </a:extLst>
          </p:cNvPr>
          <p:cNvGraphicFramePr>
            <a:graphicFrameLocks noGrp="1"/>
          </p:cNvGraphicFramePr>
          <p:nvPr/>
        </p:nvGraphicFramePr>
        <p:xfrm>
          <a:off x="440729" y="1129798"/>
          <a:ext cx="11310542" cy="5369804"/>
        </p:xfrm>
        <a:graphic>
          <a:graphicData uri="http://schemas.openxmlformats.org/drawingml/2006/table">
            <a:tbl>
              <a:tblPr firstRow="1" bandRow="1"/>
              <a:tblGrid>
                <a:gridCol w="7592928">
                  <a:extLst>
                    <a:ext uri="{9D8B030D-6E8A-4147-A177-3AD203B41FA5}">
                      <a16:colId xmlns:a16="http://schemas.microsoft.com/office/drawing/2014/main" val="1783156407"/>
                    </a:ext>
                  </a:extLst>
                </a:gridCol>
                <a:gridCol w="3717614">
                  <a:extLst>
                    <a:ext uri="{9D8B030D-6E8A-4147-A177-3AD203B41FA5}">
                      <a16:colId xmlns:a16="http://schemas.microsoft.com/office/drawing/2014/main" val="337304064"/>
                    </a:ext>
                  </a:extLst>
                </a:gridCol>
              </a:tblGrid>
              <a:tr h="312922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Algoritma</a:t>
                      </a:r>
                    </a:p>
                  </a:txBody>
                  <a:tcPr marL="127244" marR="127244" marT="0" marB="0"/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Akış Şeması</a:t>
                      </a:r>
                    </a:p>
                  </a:txBody>
                  <a:tcPr marL="127244" marR="127244" marT="0" marB="0"/>
                </a:tc>
                <a:extLst>
                  <a:ext uri="{0D108BD9-81ED-4DB2-BD59-A6C34878D82A}">
                    <a16:rowId xmlns:a16="http://schemas.microsoft.com/office/drawing/2014/main" val="3102939898"/>
                  </a:ext>
                </a:extLst>
              </a:tr>
              <a:tr h="4425583">
                <a:tc>
                  <a:txBody>
                    <a:bodyPr/>
                    <a:lstStyle/>
                    <a:p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tr-TR" sz="2000" kern="12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Shape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kütüphanesinde 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Shape.Cube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tr-TR" sz="200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length</a:t>
                      </a:r>
                      <a:r>
                        <a:rPr lang="tr-TR" sz="20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fonksiyonunu tanımla</a:t>
                      </a:r>
                      <a:endParaRPr lang="tr-TR" sz="2000" kern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Ekranın ortasına git (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x=0, y=0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ve çizim aracını başlat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20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Ön yüzey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  Bir kenar uzunluğu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 ve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90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Perspektif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Perspektif kenar uzunluğu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/2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315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4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sağa dön (Paralel kenar için yön 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20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Üst yüzey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   </a:t>
                      </a:r>
                      <a:r>
                        <a:rPr lang="tr-TR" sz="2000" kern="12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index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tek sayı ise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çiz,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  </a:t>
                      </a: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değilse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çiz,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Sağ yan yüz için yön değiştirmeden (x=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, y=0)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koordinarına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git.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</a:t>
                      </a:r>
                      <a:r>
                        <a:rPr lang="tr-TR" sz="20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for</a:t>
                      </a:r>
                      <a:r>
                        <a:rPr lang="tr-TR" sz="20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=1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’den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tr-TR" sz="2000" kern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’e kadar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aşağıdaki işlemleri tekrarla </a:t>
                      </a:r>
                      <a:r>
                        <a:rPr lang="tr-T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Sağ yan yüzey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   </a:t>
                      </a:r>
                      <a:r>
                        <a:rPr lang="tr-TR" sz="2000" kern="1200" dirty="0" err="1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 Narrow" panose="020B0606020202030204" pitchFamily="34" charset="0"/>
                        </a:rPr>
                        <a:t>index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tek sayı ise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çiz,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         </a:t>
                      </a:r>
                      <a:r>
                        <a:rPr lang="tr-TR" sz="2000" kern="1200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değilse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(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) kadar çiz, 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45</a:t>
                      </a:r>
                      <a:r>
                        <a:rPr lang="tr-TR" sz="1800" b="1" kern="1200" baseline="30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tr-TR" sz="1800" b="1" kern="12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sağa dön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Ön yüzeydeki karenin ortasına git, yukarıya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kadar, sağa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kadar, sol alta </a:t>
                      </a:r>
                      <a:r>
                        <a:rPr lang="tr-TR" sz="1800" b="1" kern="12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length_p</a:t>
                      </a:r>
                      <a:r>
                        <a:rPr lang="tr-TR" sz="2000" dirty="0">
                          <a:latin typeface="Arial Narrow" panose="020B0606020202030204" pitchFamily="34" charset="0"/>
                        </a:rPr>
                        <a:t> kadar kesik çizgi çiz. </a:t>
                      </a:r>
                      <a:r>
                        <a:rPr lang="tr-T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 Narrow" panose="020B0606020202030204" pitchFamily="34" charset="0"/>
                        </a:rPr>
                        <a:t>## Görünmeyen kenarlar</a:t>
                      </a:r>
                      <a:endParaRPr lang="tr-TR" sz="2000" dirty="0"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latin typeface="Arial Narrow" panose="020B0606020202030204" pitchFamily="34" charset="0"/>
                        </a:rPr>
                        <a:t>- Çizim aracını durdur</a:t>
                      </a:r>
                    </a:p>
                  </a:txBody>
                  <a:tcPr marL="127244" marR="127244" marT="63622" marB="63622"/>
                </a:tc>
                <a:tc>
                  <a:txBody>
                    <a:bodyPr/>
                    <a:lstStyle/>
                    <a:p>
                      <a:endParaRPr lang="tr-TR" sz="2000" dirty="0">
                        <a:solidFill>
                          <a:srgbClr val="0070C0"/>
                        </a:solidFill>
                      </a:endParaRPr>
                    </a:p>
                  </a:txBody>
                  <a:tcPr marL="127244" marR="127244" marT="63622" marB="63622"/>
                </a:tc>
                <a:extLst>
                  <a:ext uri="{0D108BD9-81ED-4DB2-BD59-A6C34878D82A}">
                    <a16:rowId xmlns:a16="http://schemas.microsoft.com/office/drawing/2014/main" val="453107711"/>
                  </a:ext>
                </a:extLst>
              </a:tr>
            </a:tbl>
          </a:graphicData>
        </a:graphic>
      </p:graphicFrame>
      <p:sp>
        <p:nvSpPr>
          <p:cNvPr id="11" name="İçerik Yer Tutucusu 13">
            <a:extLst>
              <a:ext uri="{FF2B5EF4-FFF2-40B4-BE49-F238E27FC236}">
                <a16:creationId xmlns:a16="http://schemas.microsoft.com/office/drawing/2014/main" id="{13B49C04-5C77-4592-992F-8580FF2CA178}"/>
              </a:ext>
            </a:extLst>
          </p:cNvPr>
          <p:cNvSpPr txBox="1">
            <a:spLocks/>
          </p:cNvSpPr>
          <p:nvPr/>
        </p:nvSpPr>
        <p:spPr>
          <a:xfrm>
            <a:off x="359613" y="591319"/>
            <a:ext cx="10977082" cy="659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tr-TR" sz="3200" u="sng" dirty="0">
                <a:solidFill>
                  <a:srgbClr val="0070C0"/>
                </a:solidFill>
              </a:rPr>
              <a:t>5.4 </a:t>
            </a:r>
            <a:r>
              <a:rPr lang="tr-TR" sz="3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tr-TR" sz="3200" u="sng" dirty="0">
                <a:solidFill>
                  <a:srgbClr val="0070C0"/>
                </a:solidFill>
              </a:rPr>
              <a:t> 5.5- </a:t>
            </a:r>
            <a:r>
              <a:rPr lang="tr-TR" sz="3200" dirty="0" err="1">
                <a:solidFill>
                  <a:schemeClr val="accent1">
                    <a:lumMod val="75000"/>
                  </a:schemeClr>
                </a:solidFill>
              </a:rPr>
              <a:t>Cube</a:t>
            </a:r>
            <a:r>
              <a:rPr lang="tr-TR" sz="3200" dirty="0">
                <a:solidFill>
                  <a:schemeClr val="accent1">
                    <a:lumMod val="75000"/>
                  </a:schemeClr>
                </a:solidFill>
              </a:rPr>
              <a:t> Modülünün </a:t>
            </a:r>
            <a:r>
              <a:rPr lang="tr-TR" sz="3200" u="sng" dirty="0">
                <a:solidFill>
                  <a:srgbClr val="0070C0"/>
                </a:solidFill>
              </a:rPr>
              <a:t>Algoritma ve Akış Şeması (1’inci Çözüm)</a:t>
            </a:r>
          </a:p>
        </p:txBody>
      </p:sp>
      <p:pic>
        <p:nvPicPr>
          <p:cNvPr id="9" name="Picture 6" descr="geometri küp ile ilgili görsel sonucu">
            <a:extLst>
              <a:ext uri="{FF2B5EF4-FFF2-40B4-BE49-F238E27FC236}">
                <a16:creationId xmlns:a16="http://schemas.microsoft.com/office/drawing/2014/main" id="{7F383F8C-7F0E-4443-9805-C01DF843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850" y="71119"/>
            <a:ext cx="964497" cy="9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(2’nci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77082" cy="47835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2- Problemi Anlama: </a:t>
            </a:r>
            <a:r>
              <a:rPr lang="tr-TR" i="1" dirty="0"/>
              <a:t>Çözüme doğru yol almadan önce problemi çok iyi anlamalı, problemin neler içerdiğini ve kapsamını doğru anlamalısınız. “Problemi anlamak, problemi yarı yarıya çözmek demektir.”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PROBLEMİMİZİ ANLAMAYA ÇALI</a:t>
            </a:r>
            <a:r>
              <a:rPr lang="tr-TR" sz="2800" dirty="0">
                <a:solidFill>
                  <a:srgbClr val="0070C0"/>
                </a:solidFill>
                <a:latin typeface="Arial Nova Cond Light" panose="020B0306020202020204" pitchFamily="34" charset="0"/>
              </a:rPr>
              <a:t>Ş</a:t>
            </a:r>
            <a:r>
              <a:rPr lang="tr-TR" sz="2800" dirty="0">
                <a:solidFill>
                  <a:srgbClr val="0070C0"/>
                </a:solidFill>
              </a:rPr>
              <a:t>ALIM : 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Geometrik şekillere genel olarak baktığımızda çizgilerden oluşur. Dolayısıyla çizgileri mantıksal bir sıra ve algoritma dahilinde çizdirirsek istediğimiz şekli elde edebiliriz. 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Burada </a:t>
            </a:r>
            <a:r>
              <a:rPr lang="tr-TR" sz="2800" u="sng" dirty="0">
                <a:solidFill>
                  <a:schemeClr val="accent3">
                    <a:lumMod val="50000"/>
                  </a:schemeClr>
                </a:solidFill>
              </a:rPr>
              <a:t>açılar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 ve </a:t>
            </a:r>
            <a:r>
              <a:rPr lang="tr-TR" sz="2800" u="sng" dirty="0">
                <a:solidFill>
                  <a:schemeClr val="accent3">
                    <a:lumMod val="50000"/>
                  </a:schemeClr>
                </a:solidFill>
              </a:rPr>
              <a:t>uzunluklar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 ön plana çıkmaktadır.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Zamanımız kısıtlı, o yüzden geometrik şekillerden sadece 4 tanesini geliştirecek zamanımız var : </a:t>
            </a:r>
            <a:r>
              <a:rPr lang="tr-TR" sz="2800" dirty="0">
                <a:solidFill>
                  <a:srgbClr val="0070C0"/>
                </a:solidFill>
              </a:rPr>
              <a:t>Eşkenar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800" dirty="0">
                <a:solidFill>
                  <a:srgbClr val="0070C0"/>
                </a:solidFill>
              </a:rPr>
              <a:t>Poligon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sz="2800" dirty="0">
                <a:solidFill>
                  <a:srgbClr val="0070C0"/>
                </a:solidFill>
              </a:rPr>
              <a:t>Yıldız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</a:rPr>
              <a:t>,   </a:t>
            </a:r>
            <a:r>
              <a:rPr lang="tr-TR" sz="2800" dirty="0">
                <a:solidFill>
                  <a:srgbClr val="0070C0"/>
                </a:solidFill>
              </a:rPr>
              <a:t>Küp,   Spiral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6.1.2020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12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(2’nci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77082" cy="47835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2- Problemi Anlama: </a:t>
            </a:r>
            <a:r>
              <a:rPr lang="tr-TR" i="1" dirty="0"/>
              <a:t>Çözüme doğru yol almadan önce problemi çok iyi anlamalı, problemin neler içerdiğini ve kapsamını doğru anlamalısınız. “Problemi anlamak, problemi yarı yarıya çözmek demektir.”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PROBLEMİMİZİ ANLAMAYA ÇALI</a:t>
            </a:r>
            <a:r>
              <a:rPr lang="tr-TR" sz="2800" dirty="0">
                <a:solidFill>
                  <a:srgbClr val="0070C0"/>
                </a:solidFill>
                <a:latin typeface="Arial Nova Cond Light" panose="020B0306020202020204" pitchFamily="34" charset="0"/>
              </a:rPr>
              <a:t>Ş</a:t>
            </a:r>
            <a:r>
              <a:rPr lang="tr-TR" sz="2800" dirty="0">
                <a:solidFill>
                  <a:srgbClr val="0070C0"/>
                </a:solidFill>
              </a:rPr>
              <a:t>ALIM : </a:t>
            </a:r>
            <a:r>
              <a:rPr lang="tr-TR" sz="2800" b="1" dirty="0">
                <a:solidFill>
                  <a:srgbClr val="0070C0"/>
                </a:solidFill>
                <a:latin typeface="Arial Narrow" panose="020B0606020202030204" pitchFamily="34" charset="0"/>
              </a:rPr>
              <a:t>EŞKENAR</a:t>
            </a:r>
            <a:r>
              <a:rPr lang="tr-TR" sz="28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tr-TR" sz="2800" b="1" dirty="0">
                <a:solidFill>
                  <a:srgbClr val="0070C0"/>
                </a:solidFill>
                <a:latin typeface="Arial Narrow" panose="020B0606020202030204" pitchFamily="34" charset="0"/>
              </a:rPr>
              <a:t>POLİGON</a:t>
            </a:r>
          </a:p>
          <a:p>
            <a:pPr marL="0" indent="0">
              <a:buNone/>
            </a:pPr>
            <a:r>
              <a:rPr lang="tr-TR" dirty="0"/>
              <a:t>- Poligonun BİR İÇ AÇISI kenar sayısına göre hesaplanır.</a:t>
            </a:r>
          </a:p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İÇ AÇI = (Kenar Sayısı – 2) * 180 / Kenar Sayısı </a:t>
            </a:r>
          </a:p>
          <a:p>
            <a:pPr marL="0" indent="0">
              <a:buNone/>
            </a:pPr>
            <a:r>
              <a:rPr lang="tr-TR" dirty="0"/>
              <a:t>- Bir yerden çizmeye başlarsak kalemimizi kaldırmadan,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/>
              <a:t>POLİGONUN KENAR SAYISI kadar adımda şekli tamamlarız.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5</a:t>
            </a:fld>
            <a:endParaRPr lang="tr-TR" dirty="0"/>
          </a:p>
        </p:txBody>
      </p:sp>
      <p:pic>
        <p:nvPicPr>
          <p:cNvPr id="8194" name="Picture 2" descr="eşkenar poligon açı ile ilgili görsel sonucu&quot;">
            <a:extLst>
              <a:ext uri="{FF2B5EF4-FFF2-40B4-BE49-F238E27FC236}">
                <a16:creationId xmlns:a16="http://schemas.microsoft.com/office/drawing/2014/main" id="{E0709546-0025-4D54-A667-95813D13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1" y="1967156"/>
            <a:ext cx="3698516" cy="39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(2’nci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77082" cy="47835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2- Problemi Anlama: </a:t>
            </a:r>
            <a:r>
              <a:rPr lang="tr-TR" i="1" dirty="0"/>
              <a:t>Çözüme doğru yol almadan önce problemi çok iyi anlamalı, problemin neler içerdiğini ve kapsamını doğru anlamalısınız. “Problemi anlamak, problemi yarı yarıya çözmek demektir.”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PROBLEMİMİZİ ANLAMAYA ÇALI</a:t>
            </a:r>
            <a:r>
              <a:rPr lang="tr-TR" sz="2800" dirty="0">
                <a:solidFill>
                  <a:srgbClr val="0070C0"/>
                </a:solidFill>
                <a:latin typeface="Arial Nova Cond Light" panose="020B0306020202020204" pitchFamily="34" charset="0"/>
              </a:rPr>
              <a:t>Ş</a:t>
            </a:r>
            <a:r>
              <a:rPr lang="tr-TR" sz="2800" dirty="0">
                <a:solidFill>
                  <a:srgbClr val="0070C0"/>
                </a:solidFill>
              </a:rPr>
              <a:t>ALIM : </a:t>
            </a:r>
            <a:r>
              <a:rPr lang="tr-TR" sz="2800" b="1" dirty="0">
                <a:solidFill>
                  <a:srgbClr val="0070C0"/>
                </a:solidFill>
              </a:rPr>
              <a:t>YILDIZ</a:t>
            </a:r>
          </a:p>
          <a:p>
            <a:pPr marL="0" indent="0">
              <a:buNone/>
            </a:pPr>
            <a:r>
              <a:rPr lang="tr-TR" dirty="0"/>
              <a:t>- Yıldızın her ucu 36 derecedir.</a:t>
            </a:r>
          </a:p>
          <a:p>
            <a:pPr marL="0" indent="0">
              <a:buNone/>
            </a:pPr>
            <a:r>
              <a:rPr lang="tr-TR" dirty="0"/>
              <a:t>- Bir yerden çizmeye başlarsak kalemimizi kaldırmadan,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dirty="0"/>
              <a:t>5 ADIMDA yıldızı tamamlarız.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6</a:t>
            </a:fld>
            <a:endParaRPr lang="tr-TR" dirty="0"/>
          </a:p>
        </p:txBody>
      </p:sp>
      <p:pic>
        <p:nvPicPr>
          <p:cNvPr id="7" name="Picture 4" descr="geometri YILDIZ ile ilgili görsel sonucu">
            <a:extLst>
              <a:ext uri="{FF2B5EF4-FFF2-40B4-BE49-F238E27FC236}">
                <a16:creationId xmlns:a16="http://schemas.microsoft.com/office/drawing/2014/main" id="{9ECA43CD-C395-4E7F-B01D-BA9439FE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93" y="2096265"/>
            <a:ext cx="3870490" cy="38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4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(2’nci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77082" cy="47835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2- Problemi Anlama: </a:t>
            </a:r>
            <a:r>
              <a:rPr lang="tr-TR" i="1" dirty="0"/>
              <a:t>Çözüme doğru yol almadan önce problemi çok iyi anlamalı, problemin neler içerdiğini ve kapsamını doğru anlamalısınız. “Problemi anlamak, problemi yarı yarıya çözmek demektir.”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PROBLEMİMİZİ ANLAMAYA ÇALI</a:t>
            </a:r>
            <a:r>
              <a:rPr lang="tr-TR" sz="2800" dirty="0">
                <a:solidFill>
                  <a:srgbClr val="0070C0"/>
                </a:solidFill>
                <a:latin typeface="Arial Nova Cond Light" panose="020B0306020202020204" pitchFamily="34" charset="0"/>
              </a:rPr>
              <a:t>Ş</a:t>
            </a:r>
            <a:r>
              <a:rPr lang="tr-TR" sz="2800" dirty="0">
                <a:solidFill>
                  <a:srgbClr val="0070C0"/>
                </a:solidFill>
              </a:rPr>
              <a:t>ALIM : </a:t>
            </a:r>
            <a:r>
              <a:rPr lang="tr-TR" sz="2800" b="1" dirty="0">
                <a:solidFill>
                  <a:srgbClr val="0070C0"/>
                </a:solidFill>
              </a:rPr>
              <a:t>KÜP</a:t>
            </a:r>
          </a:p>
          <a:p>
            <a:pPr marL="0" indent="0">
              <a:buNone/>
            </a:pPr>
            <a:r>
              <a:rPr lang="tr-TR" dirty="0"/>
              <a:t>- Ön yüz KARE şeklindedir.</a:t>
            </a:r>
          </a:p>
          <a:p>
            <a:pPr marL="0" indent="0">
              <a:buNone/>
            </a:pPr>
            <a:r>
              <a:rPr lang="tr-TR" dirty="0"/>
              <a:t>- İki boyutlu düzlemde, üst ve yan yüz aslında PARELEL KENARDIR.</a:t>
            </a:r>
          </a:p>
          <a:p>
            <a:pPr marL="0" indent="0">
              <a:buNone/>
            </a:pPr>
            <a:r>
              <a:rPr lang="tr-TR" dirty="0"/>
              <a:t>- Paralel kenarın iç açısı </a:t>
            </a:r>
            <a:r>
              <a:rPr lang="tr-TR" dirty="0" err="1"/>
              <a:t>PERSPEKTİF’le</a:t>
            </a:r>
            <a:r>
              <a:rPr lang="tr-TR" dirty="0"/>
              <a:t> alakalıdır.</a:t>
            </a:r>
          </a:p>
          <a:p>
            <a:pPr marL="0" indent="0">
              <a:buNone/>
            </a:pPr>
            <a:r>
              <a:rPr lang="tr-TR" dirty="0"/>
              <a:t>- Görünmeyen yüzeylerin kenarları KESİK ÇİZGİ ile gösterilir.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7</a:t>
            </a:fld>
            <a:endParaRPr lang="tr-TR" dirty="0"/>
          </a:p>
        </p:txBody>
      </p:sp>
      <p:pic>
        <p:nvPicPr>
          <p:cNvPr id="8" name="Picture 6" descr="geometri küp ile ilgili görsel sonucu">
            <a:extLst>
              <a:ext uri="{FF2B5EF4-FFF2-40B4-BE49-F238E27FC236}">
                <a16:creationId xmlns:a16="http://schemas.microsoft.com/office/drawing/2014/main" id="{52EC5EE9-0923-42E3-94C3-6B4B14CD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71" y="2142597"/>
            <a:ext cx="3390456" cy="339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A5D8450-E7E3-431C-9524-1501638EC89D}"/>
              </a:ext>
            </a:extLst>
          </p:cNvPr>
          <p:cNvSpPr txBox="1"/>
          <p:nvPr/>
        </p:nvSpPr>
        <p:spPr>
          <a:xfrm>
            <a:off x="7576457" y="400655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 yüz KARE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B60CF9A-AD1F-4BF8-9ECB-196E1ACE3269}"/>
              </a:ext>
            </a:extLst>
          </p:cNvPr>
          <p:cNvSpPr txBox="1"/>
          <p:nvPr/>
        </p:nvSpPr>
        <p:spPr>
          <a:xfrm rot="3102378">
            <a:off x="8802473" y="2880091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Üst ve yan yüz </a:t>
            </a:r>
          </a:p>
          <a:p>
            <a:r>
              <a:rPr lang="tr-TR" dirty="0"/>
              <a:t>Paralel KENAR</a:t>
            </a:r>
          </a:p>
        </p:txBody>
      </p:sp>
    </p:spTree>
    <p:extLst>
      <p:ext uri="{BB962C8B-B14F-4D97-AF65-F5344CB8AC3E}">
        <p14:creationId xmlns:p14="http://schemas.microsoft.com/office/powerpoint/2010/main" val="10516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(2’nci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80"/>
            <a:ext cx="10977082" cy="47835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2- Problemi Anlama: </a:t>
            </a:r>
            <a:r>
              <a:rPr lang="tr-TR" i="1" dirty="0"/>
              <a:t>Çözüme doğru yol almadan önce problemi çok iyi anlamalı, problemin neler içerdiğini ve kapsamını doğru anlamalısınız. “Problemi anlamak, problemi yarı yarıya çözmek demektir.”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PROBLEMİMİZİ ANLAMAYA ÇALI</a:t>
            </a:r>
            <a:r>
              <a:rPr lang="tr-TR" sz="2800" dirty="0">
                <a:solidFill>
                  <a:srgbClr val="0070C0"/>
                </a:solidFill>
                <a:latin typeface="Arial Nova Cond Light" panose="020B0306020202020204" pitchFamily="34" charset="0"/>
              </a:rPr>
              <a:t>Ş</a:t>
            </a:r>
            <a:r>
              <a:rPr lang="tr-TR" sz="2800" dirty="0">
                <a:solidFill>
                  <a:srgbClr val="0070C0"/>
                </a:solidFill>
              </a:rPr>
              <a:t>ALIM : </a:t>
            </a:r>
            <a:r>
              <a:rPr lang="tr-TR" sz="2800" b="1" dirty="0">
                <a:solidFill>
                  <a:srgbClr val="0070C0"/>
                </a:solidFill>
              </a:rPr>
              <a:t>ÖRÜMCEK AĞI / SPİRAL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8.1.2020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8</a:t>
            </a:fld>
            <a:endParaRPr lang="tr-TR" dirty="0"/>
          </a:p>
        </p:txBody>
      </p:sp>
      <p:pic>
        <p:nvPicPr>
          <p:cNvPr id="11" name="Picture 8" descr="geometri örümcek ağı ile ilgili görsel sonucu">
            <a:extLst>
              <a:ext uri="{FF2B5EF4-FFF2-40B4-BE49-F238E27FC236}">
                <a16:creationId xmlns:a16="http://schemas.microsoft.com/office/drawing/2014/main" id="{4B584E64-536A-4CC2-8D30-49CE1B033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6" y="2778706"/>
            <a:ext cx="2807324" cy="280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CDEE1D7-435D-415D-8CBC-C177408A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8" y="2856437"/>
            <a:ext cx="8383750" cy="2729593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C94508E1-54C1-4A1B-A1F4-1ACF9935C847}"/>
              </a:ext>
            </a:extLst>
          </p:cNvPr>
          <p:cNvSpPr/>
          <p:nvPr/>
        </p:nvSpPr>
        <p:spPr>
          <a:xfrm>
            <a:off x="4951413" y="5550654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tr-TR" dirty="0">
                <a:latin typeface="Arial Narrow" panose="020B0606020202030204" pitchFamily="34" charset="0"/>
                <a:cs typeface="Courier New" panose="02070309020205020404" pitchFamily="49" charset="0"/>
              </a:rPr>
              <a:t>merkezden itibaren her döngüde artan kenar/çap uzunluğu !!!</a:t>
            </a:r>
          </a:p>
        </p:txBody>
      </p:sp>
    </p:spTree>
    <p:extLst>
      <p:ext uri="{BB962C8B-B14F-4D97-AF65-F5344CB8AC3E}">
        <p14:creationId xmlns:p14="http://schemas.microsoft.com/office/powerpoint/2010/main" val="1641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0" y="223520"/>
            <a:ext cx="12192000" cy="538480"/>
          </a:xfrm>
        </p:spPr>
        <p:txBody>
          <a:bodyPr rtlCol="0" anchor="ctr" anchorCtr="1">
            <a:noAutofit/>
          </a:bodyPr>
          <a:lstStyle/>
          <a:p>
            <a:r>
              <a:rPr lang="tr-TR" b="1" dirty="0"/>
              <a:t>Problem Çözme Adımları (3’üncü Adım)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536894" y="1122679"/>
            <a:ext cx="10977082" cy="523146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b="1" dirty="0"/>
              <a:t>3- Problemin Çözümü İçin Farklı Yol ve Yöntemler Belirleme:</a:t>
            </a:r>
            <a:r>
              <a:rPr lang="tr-TR" dirty="0"/>
              <a:t> </a:t>
            </a:r>
            <a:r>
              <a:rPr lang="tr-TR" i="1" dirty="0"/>
              <a:t>Problemin çözümü için olabildiğince farklı yol ve yöntem belirlemeli ve bu listenin, tüm olasılıkları içerdiğinden emin olunmalıdır. Problem çözmek için tek bir yol yoktur; pek çok yol vardır.</a:t>
            </a:r>
            <a:endParaRPr lang="tr-TR" b="1" i="1" dirty="0"/>
          </a:p>
          <a:p>
            <a:pPr marL="0" indent="0">
              <a:buNone/>
            </a:pPr>
            <a:r>
              <a:rPr lang="tr-TR" sz="2800" dirty="0">
                <a:solidFill>
                  <a:srgbClr val="0070C0"/>
                </a:solidFill>
              </a:rPr>
              <a:t>EKRANA GEOMETRİK ŞEKİL ÇİZDİRMENİN FARKLI YOL VE YÖNTEMLERİNİ BELİRLEYELİM: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1 –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Siyah ekranda, seçtiğimiz bir karakteri, her satır için ayrı sayıda tekrar ederek şekil çizdirebiliriz.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2- 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Ekranda çizgileri görsel olarak çizdirerek farklı geometrik şekiller oluşturabiliriz.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rgbClr val="0070C0"/>
                </a:solidFill>
              </a:rPr>
              <a:t>3-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 Daha önceden çizilmiş geometrik şekilleri </a:t>
            </a:r>
            <a:r>
              <a:rPr lang="tr-TR" u="sng" dirty="0">
                <a:solidFill>
                  <a:schemeClr val="accent3">
                    <a:lumMod val="50000"/>
                  </a:schemeClr>
                </a:solidFill>
              </a:rPr>
              <a:t>veri tabanından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çekip ölçeklendirip kullanıcıya gösterebiliriz.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tr-TR" dirty="0">
                <a:solidFill>
                  <a:srgbClr val="0070C0"/>
                </a:solidFill>
              </a:rPr>
              <a:t>4-</a:t>
            </a:r>
            <a:r>
              <a:rPr lang="tr-TR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tr-TR" dirty="0">
                <a:solidFill>
                  <a:schemeClr val="tx1">
                    <a:lumMod val="75000"/>
                  </a:schemeClr>
                </a:solidFill>
              </a:rPr>
              <a:t>Başka yöntemleri isterseniz sınıfça da  tartışarak ortaya koyabiliriz.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327B0AC-E002-4E70-A4E1-B1158BA0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D0B277-B099-41AD-B727-052CBEB9AC19}" type="datetime1">
              <a:rPr lang="tr-TR" smtClean="0"/>
              <a:t>6.1.2020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769200C-9E4F-4510-B1AC-D492096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dirty="0"/>
              <a:t>Sevda Dilara KÜYÜK - ÇFL - 9A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5314E3-68ED-4971-9A8C-AEA78461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tr-TR" smtClean="0"/>
              <a:t>9</a:t>
            </a:fld>
            <a:endParaRPr lang="tr-TR" dirty="0"/>
          </a:p>
        </p:txBody>
      </p:sp>
      <p:pic>
        <p:nvPicPr>
          <p:cNvPr id="1026" name="Picture 2" descr="İlgili resim">
            <a:extLst>
              <a:ext uri="{FF2B5EF4-FFF2-40B4-BE49-F238E27FC236}">
                <a16:creationId xmlns:a16="http://schemas.microsoft.com/office/drawing/2014/main" id="{46DD9E84-7A73-4D4E-AABF-0545FBAE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41" y="2850502"/>
            <a:ext cx="1667071" cy="9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D298904-9BFF-49CC-B4D4-626EA9111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1644" r="2766" b="1020"/>
          <a:stretch/>
        </p:blipFill>
        <p:spPr>
          <a:xfrm>
            <a:off x="8773741" y="3610946"/>
            <a:ext cx="1124186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oğa Çizimi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eması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Doğa sunumu, resimli manzara tasarımı (geniş ekran)</Template>
  <TotalTime>4949</TotalTime>
  <Words>4176</Words>
  <Application>Microsoft Office PowerPoint</Application>
  <PresentationFormat>Geniş ekran</PresentationFormat>
  <Paragraphs>594</Paragraphs>
  <Slides>38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7" baseType="lpstr">
      <vt:lpstr>Agency FB</vt:lpstr>
      <vt:lpstr>Arial</vt:lpstr>
      <vt:lpstr>Arial Narrow</vt:lpstr>
      <vt:lpstr>Arial Nova</vt:lpstr>
      <vt:lpstr>Arial Nova Cond Light</vt:lpstr>
      <vt:lpstr>Calibri</vt:lpstr>
      <vt:lpstr>Courier New</vt:lpstr>
      <vt:lpstr>Segoe Print</vt:lpstr>
      <vt:lpstr>Doğa Çizimi 16x9</vt:lpstr>
      <vt:lpstr>Problem Çözme- Algoritma – Kodlama Örnek Proje</vt:lpstr>
      <vt:lpstr>Uygulama Projemizin Amacı</vt:lpstr>
      <vt:lpstr>Problem Çözme Adımları (6 Adım)</vt:lpstr>
      <vt:lpstr>Problem Çözme Adımları (2’nci Adım)</vt:lpstr>
      <vt:lpstr>Problem Çözme Adımları (2’nci Adım)</vt:lpstr>
      <vt:lpstr>Problem Çözme Adımları (2’nci Adım)</vt:lpstr>
      <vt:lpstr>Problem Çözme Adımları (2’nci Adım)</vt:lpstr>
      <vt:lpstr>Problem Çözme Adımları (2’nci Adım)</vt:lpstr>
      <vt:lpstr>Problem Çözme Adımları (3’üncü Adım)</vt:lpstr>
      <vt:lpstr>Problem Çözme Adımları (4’üncü Adım)</vt:lpstr>
      <vt:lpstr>Problem Çözme Adımları (4’üncü Adım)</vt:lpstr>
      <vt:lpstr>Problem Çözme Adımları (4’üncü Adım)</vt:lpstr>
      <vt:lpstr>Problem Çözme Adımları (4’üncü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(5’nci Adım)</vt:lpstr>
      <vt:lpstr>Problem Çözme Adımları (5’inci Adım)</vt:lpstr>
      <vt:lpstr>Problem Çözme Adımları (5’inci Adım)</vt:lpstr>
      <vt:lpstr>Problem Çözme Adımları (5’inci Adım)</vt:lpstr>
      <vt:lpstr>Problem Çözme Adımları (5’inci Adım)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Kaynaklar</vt:lpstr>
      <vt:lpstr>Problem Çözme- Algoritma – Kodlama Örnek Proje</vt:lpstr>
      <vt:lpstr>Problem Çözme Adımları (5’nci Adım)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Bilgisayar Bilimi</dc:title>
  <dc:creator>Azra</dc:creator>
  <cp:lastModifiedBy>T K</cp:lastModifiedBy>
  <cp:revision>148</cp:revision>
  <dcterms:created xsi:type="dcterms:W3CDTF">2017-11-17T18:05:37Z</dcterms:created>
  <dcterms:modified xsi:type="dcterms:W3CDTF">2020-01-10T00:15:55Z</dcterms:modified>
</cp:coreProperties>
</file>